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sldIdLst>
    <p:sldId id="256" r:id="rId2"/>
    <p:sldId id="257" r:id="rId3"/>
    <p:sldId id="284" r:id="rId4"/>
    <p:sldId id="285" r:id="rId5"/>
    <p:sldId id="260" r:id="rId6"/>
    <p:sldId id="283" r:id="rId7"/>
    <p:sldId id="282" r:id="rId8"/>
    <p:sldId id="286" r:id="rId9"/>
    <p:sldId id="265" r:id="rId10"/>
    <p:sldId id="268" r:id="rId11"/>
    <p:sldId id="269" r:id="rId12"/>
    <p:sldId id="270" r:id="rId13"/>
    <p:sldId id="273" r:id="rId14"/>
    <p:sldId id="272" r:id="rId15"/>
    <p:sldId id="271" r:id="rId16"/>
    <p:sldId id="274" r:id="rId17"/>
    <p:sldId id="275" r:id="rId18"/>
    <p:sldId id="276" r:id="rId19"/>
    <p:sldId id="278" r:id="rId20"/>
    <p:sldId id="280" r:id="rId21"/>
    <p:sldId id="279" r:id="rId22"/>
    <p:sldId id="277" r:id="rId23"/>
    <p:sldId id="281" r:id="rId24"/>
    <p:sldId id="290" r:id="rId25"/>
    <p:sldId id="289" r:id="rId26"/>
    <p:sldId id="287" r:id="rId27"/>
    <p:sldId id="291" r:id="rId28"/>
    <p:sldId id="266" r:id="rId29"/>
    <p:sldId id="267" r:id="rId30"/>
    <p:sldId id="292"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D433"/>
    <a:srgbClr val="2A7297"/>
    <a:srgbClr val="33CC33"/>
    <a:srgbClr val="66FF66"/>
    <a:srgbClr val="F28EDD"/>
    <a:srgbClr val="F9C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1" autoAdjust="0"/>
    <p:restoredTop sz="94660"/>
  </p:normalViewPr>
  <p:slideViewPr>
    <p:cSldViewPr>
      <p:cViewPr varScale="1">
        <p:scale>
          <a:sx n="69" d="100"/>
          <a:sy n="69" d="100"/>
        </p:scale>
        <p:origin x="140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8" name="Rectangle 7"/>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866441" y="2222623"/>
            <a:ext cx="5917679" cy="2554983"/>
          </a:xfrm>
        </p:spPr>
        <p:txBody>
          <a:bodyPr anchor="b"/>
          <a:lstStyle>
            <a:lvl1pPr>
              <a:defRPr sz="4800"/>
            </a:lvl1pPr>
          </a:lstStyle>
          <a:p>
            <a:r>
              <a:rPr lang="en-US" smtClean="0"/>
              <a:t>Click to edit Master title style</a:t>
            </a:r>
            <a:endParaRPr lang="en-US" dirty="0"/>
          </a:p>
        </p:txBody>
      </p:sp>
      <p:sp>
        <p:nvSpPr>
          <p:cNvPr id="3" name="Subtitle 2"/>
          <p:cNvSpPr>
            <a:spLocks noGrp="1"/>
          </p:cNvSpPr>
          <p:nvPr>
            <p:ph type="subTitle" idx="1"/>
          </p:nvPr>
        </p:nvSpPr>
        <p:spPr bwMode="gray">
          <a:xfrm>
            <a:off x="866441" y="4777380"/>
            <a:ext cx="5917679"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7476937" y="1828799"/>
            <a:ext cx="990599" cy="228659"/>
          </a:xfrm>
        </p:spPr>
        <p:txBody>
          <a:bodyPr/>
          <a:lstStyle>
            <a:lvl1pPr algn="l">
              <a:defRPr b="0" i="0">
                <a:solidFill>
                  <a:schemeClr val="bg1"/>
                </a:solidFill>
              </a:defRPr>
            </a:lvl1p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bwMode="gray">
          <a:xfrm rot="5400000">
            <a:off x="6236210" y="3264407"/>
            <a:ext cx="3859795" cy="228659"/>
          </a:xfrm>
        </p:spPr>
        <p:txBody>
          <a:bodyPr/>
          <a:lstStyle>
            <a:lvl1pPr>
              <a:defRPr b="0" i="0">
                <a:solidFill>
                  <a:schemeClr val="bg1"/>
                </a:solidFill>
              </a:defRPr>
            </a:lvl1pPr>
          </a:lstStyle>
          <a:p>
            <a:endParaRPr lang="en-US"/>
          </a:p>
        </p:txBody>
      </p:sp>
      <p:sp>
        <p:nvSpPr>
          <p:cNvPr id="11" name="Rectangle 10"/>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0"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04968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a:xfrm>
              <a:off x="421503" y="402165"/>
              <a:ext cx="8327939" cy="31411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204164">
              <a:off x="426788" y="456424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0800000">
              <a:off x="485023" y="2670079"/>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5" y="4961453"/>
            <a:ext cx="6422002"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1" y="685800"/>
            <a:ext cx="6422004"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66443" y="5528191"/>
            <a:ext cx="6422003"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3772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2780895"/>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85023" y="4343399"/>
              <a:ext cx="8182128" cy="2112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a:off x="485023" y="2854646"/>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927101"/>
            <a:ext cx="6422004" cy="1692720"/>
          </a:xfrm>
        </p:spPr>
        <p:txBody>
          <a:bodyPr anchor="ctr"/>
          <a:lstStyle>
            <a:lvl1pPr>
              <a:defRPr sz="3600"/>
            </a:lvl1pPr>
          </a:lstStyle>
          <a:p>
            <a:r>
              <a:rPr lang="en-US" smtClean="0"/>
              <a:t>Click to edit Master title style</a:t>
            </a:r>
            <a:endParaRPr lang="en-US" dirty="0"/>
          </a:p>
        </p:txBody>
      </p:sp>
      <p:sp>
        <p:nvSpPr>
          <p:cNvPr id="13" name="Text Placeholder 3"/>
          <p:cNvSpPr>
            <a:spLocks noGrp="1"/>
          </p:cNvSpPr>
          <p:nvPr>
            <p:ph type="body" sz="half" idx="2"/>
          </p:nvPr>
        </p:nvSpPr>
        <p:spPr>
          <a:xfrm>
            <a:off x="866440" y="3488023"/>
            <a:ext cx="6422005" cy="2536858"/>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46021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9144000" cy="6860799"/>
            <a:chOff x="0" y="0"/>
            <a:chExt cx="9144000" cy="6860799"/>
          </a:xfrm>
        </p:grpSpPr>
        <p:sp>
          <p:nvSpPr>
            <p:cNvPr id="14" name="Rectangle 13"/>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21010068">
              <a:off x="6359946" y="4309201"/>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12"/>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23"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12" name="TextBox 11"/>
          <p:cNvSpPr txBox="1"/>
          <p:nvPr/>
        </p:nvSpPr>
        <p:spPr bwMode="gray">
          <a:xfrm>
            <a:off x="7033422" y="2898648"/>
            <a:ext cx="660550"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11" name="TextBox 10"/>
          <p:cNvSpPr txBox="1"/>
          <p:nvPr/>
        </p:nvSpPr>
        <p:spPr bwMode="gray">
          <a:xfrm>
            <a:off x="651683" y="589767"/>
            <a:ext cx="601591" cy="1323439"/>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8000" dirty="0"/>
              <a:t>“</a:t>
            </a:r>
          </a:p>
        </p:txBody>
      </p:sp>
      <p:sp>
        <p:nvSpPr>
          <p:cNvPr id="2" name="Title 1"/>
          <p:cNvSpPr>
            <a:spLocks noGrp="1"/>
          </p:cNvSpPr>
          <p:nvPr>
            <p:ph type="title"/>
          </p:nvPr>
        </p:nvSpPr>
        <p:spPr>
          <a:xfrm>
            <a:off x="1128058" y="903421"/>
            <a:ext cx="6160385" cy="2895658"/>
          </a:xfrm>
        </p:spPr>
        <p:txBody>
          <a:bodyPr/>
          <a:lstStyle>
            <a:lvl1pPr>
              <a:defRPr sz="3600"/>
            </a:lvl1pPr>
          </a:lstStyle>
          <a:p>
            <a:r>
              <a:rPr lang="en-US" smtClean="0"/>
              <a:t>Click to edit Master title style</a:t>
            </a:r>
            <a:endParaRPr lang="en-US" dirty="0"/>
          </a:p>
        </p:txBody>
      </p:sp>
      <p:sp>
        <p:nvSpPr>
          <p:cNvPr id="17" name="Text Placeholder 3"/>
          <p:cNvSpPr>
            <a:spLocks noGrp="1"/>
          </p:cNvSpPr>
          <p:nvPr>
            <p:ph type="body" sz="half" idx="13"/>
          </p:nvPr>
        </p:nvSpPr>
        <p:spPr bwMode="gray">
          <a:xfrm>
            <a:off x="1387279" y="3809278"/>
            <a:ext cx="5646142" cy="333113"/>
          </a:xfrm>
        </p:spPr>
        <p:txBody>
          <a:bodyPr>
            <a:normAutofit/>
          </a:bodyPr>
          <a:lstStyle>
            <a:lvl1pPr marL="0" indent="0">
              <a:buNone/>
              <a:defRPr lang="en-US" sz="1400" b="0" i="0" kern="1200" cap="small" dirty="0">
                <a:solidFill>
                  <a:schemeClr val="accent1"/>
                </a:solidFill>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6" name="Text Placeholder 3"/>
          <p:cNvSpPr>
            <a:spLocks noGrp="1"/>
          </p:cNvSpPr>
          <p:nvPr>
            <p:ph type="body" sz="half" idx="2"/>
          </p:nvPr>
        </p:nvSpPr>
        <p:spPr>
          <a:xfrm>
            <a:off x="866440" y="5000815"/>
            <a:ext cx="6422005" cy="1024065"/>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929456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9144000" cy="6860799"/>
            <a:chOff x="0" y="0"/>
            <a:chExt cx="9144000" cy="6860799"/>
          </a:xfrm>
        </p:grpSpPr>
        <p:sp>
          <p:nvSpPr>
            <p:cNvPr id="10" name="Rectangle 9"/>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6359946" y="431124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7"/>
            <p:cNvSpPr/>
            <p:nvPr/>
          </p:nvSpPr>
          <p:spPr bwMode="gray">
            <a:xfrm>
              <a:off x="485023" y="4381500"/>
              <a:ext cx="8182128" cy="2130508"/>
            </a:xfrm>
            <a:custGeom>
              <a:avLst/>
              <a:gdLst/>
              <a:ahLst/>
              <a:cxnLst/>
              <a:rect l="l" t="t" r="r" b="b"/>
              <a:pathLst>
                <a:path w="10000" h="9621">
                  <a:moveTo>
                    <a:pt x="0" y="0"/>
                  </a:moveTo>
                  <a:lnTo>
                    <a:pt x="0" y="2411"/>
                  </a:lnTo>
                  <a:lnTo>
                    <a:pt x="0" y="9586"/>
                  </a:lnTo>
                  <a:lnTo>
                    <a:pt x="0" y="9621"/>
                  </a:lnTo>
                  <a:lnTo>
                    <a:pt x="10000" y="9585"/>
                  </a:lnTo>
                  <a:cubicBezTo>
                    <a:pt x="9997" y="8144"/>
                    <a:pt x="10003" y="9571"/>
                    <a:pt x="10000" y="9586"/>
                  </a:cubicBezTo>
                  <a:cubicBezTo>
                    <a:pt x="9997" y="7194"/>
                    <a:pt x="9993" y="4803"/>
                    <a:pt x="9990" y="2411"/>
                  </a:cubicBezTo>
                  <a:lnTo>
                    <a:pt x="9990" y="0"/>
                  </a:lnTo>
                  <a:lnTo>
                    <a:pt x="9990" y="0"/>
                  </a:lnTo>
                  <a:lnTo>
                    <a:pt x="9534" y="253"/>
                  </a:lnTo>
                  <a:lnTo>
                    <a:pt x="9084" y="477"/>
                  </a:lnTo>
                  <a:lnTo>
                    <a:pt x="8628" y="669"/>
                  </a:lnTo>
                  <a:lnTo>
                    <a:pt x="8177" y="847"/>
                  </a:lnTo>
                  <a:lnTo>
                    <a:pt x="7726" y="984"/>
                  </a:lnTo>
                  <a:lnTo>
                    <a:pt x="7279" y="1087"/>
                  </a:lnTo>
                  <a:lnTo>
                    <a:pt x="6832" y="1176"/>
                  </a:lnTo>
                  <a:lnTo>
                    <a:pt x="6393" y="1236"/>
                  </a:lnTo>
                  <a:lnTo>
                    <a:pt x="5962" y="1279"/>
                  </a:lnTo>
                  <a:lnTo>
                    <a:pt x="5534" y="1294"/>
                  </a:lnTo>
                  <a:lnTo>
                    <a:pt x="5120" y="1294"/>
                  </a:lnTo>
                  <a:lnTo>
                    <a:pt x="4709" y="1294"/>
                  </a:lnTo>
                  <a:lnTo>
                    <a:pt x="4311" y="1266"/>
                  </a:lnTo>
                  <a:lnTo>
                    <a:pt x="3923" y="1221"/>
                  </a:lnTo>
                  <a:lnTo>
                    <a:pt x="3548" y="1161"/>
                  </a:lnTo>
                  <a:lnTo>
                    <a:pt x="3187" y="1101"/>
                  </a:lnTo>
                  <a:lnTo>
                    <a:pt x="2840" y="1026"/>
                  </a:lnTo>
                  <a:lnTo>
                    <a:pt x="2505" y="954"/>
                  </a:lnTo>
                  <a:lnTo>
                    <a:pt x="2192" y="865"/>
                  </a:lnTo>
                  <a:lnTo>
                    <a:pt x="1889" y="775"/>
                  </a:lnTo>
                  <a:lnTo>
                    <a:pt x="1346" y="579"/>
                  </a:lnTo>
                  <a:lnTo>
                    <a:pt x="882" y="400"/>
                  </a:lnTo>
                  <a:lnTo>
                    <a:pt x="511" y="253"/>
                  </a:lnTo>
                  <a:lnTo>
                    <a:pt x="234" y="118"/>
                  </a:lnTo>
                  <a:lnTo>
                    <a:pt x="0" y="0"/>
                  </a:lnTo>
                  <a:lnTo>
                    <a:pt x="0" y="0"/>
                  </a:lnTo>
                  <a:close/>
                </a:path>
              </a:pathLst>
            </a:custGeom>
            <a:solidFill>
              <a:schemeClr val="bg1"/>
            </a:solidFill>
            <a:ln>
              <a:noFill/>
            </a:ln>
          </p:spPr>
        </p:sp>
        <p:sp>
          <p:nvSpPr>
            <p:cNvPr id="17"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2057400"/>
            <a:ext cx="6422004" cy="2095500"/>
          </a:xfrm>
        </p:spPr>
        <p:txBody>
          <a:bodyPr anchor="b"/>
          <a:lstStyle>
            <a:lvl1pPr algn="l">
              <a:defRPr sz="36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1" y="5024908"/>
            <a:ext cx="6422004" cy="994891"/>
          </a:xfrm>
        </p:spPr>
        <p:txBody>
          <a:bodyPr anchor="t">
            <a:normAutofit/>
          </a:bodyPr>
          <a:lstStyle>
            <a:lvl1pPr marL="0" indent="0" algn="l">
              <a:buNone/>
              <a:defRPr sz="18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44422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2305"/>
            <a:ext cx="6423592" cy="714660"/>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66441" y="2489200"/>
            <a:ext cx="2313433"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2" name="Text Placeholder 3"/>
          <p:cNvSpPr>
            <a:spLocks noGrp="1"/>
          </p:cNvSpPr>
          <p:nvPr>
            <p:ph type="body" sz="half" idx="15"/>
          </p:nvPr>
        </p:nvSpPr>
        <p:spPr>
          <a:xfrm>
            <a:off x="866440" y="3147165"/>
            <a:ext cx="2313432" cy="2877714"/>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08472" y="2489200"/>
            <a:ext cx="232675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Text Placeholder 3"/>
          <p:cNvSpPr>
            <a:spLocks noGrp="1"/>
          </p:cNvSpPr>
          <p:nvPr>
            <p:ph type="body" sz="half" idx="16"/>
          </p:nvPr>
        </p:nvSpPr>
        <p:spPr>
          <a:xfrm>
            <a:off x="3408472" y="3147165"/>
            <a:ext cx="2326749" cy="2869878"/>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63820" y="2489201"/>
            <a:ext cx="231374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4" name="Text Placeholder 3"/>
          <p:cNvSpPr>
            <a:spLocks noGrp="1"/>
          </p:cNvSpPr>
          <p:nvPr>
            <p:ph type="body" sz="half" idx="17"/>
          </p:nvPr>
        </p:nvSpPr>
        <p:spPr>
          <a:xfrm>
            <a:off x="5963821" y="3147164"/>
            <a:ext cx="2313740" cy="2888366"/>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294530"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6/1/2020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8861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866441" y="927101"/>
            <a:ext cx="6423592" cy="709864"/>
          </a:xfrm>
        </p:spPr>
        <p:txBody>
          <a:bodyPr/>
          <a:lstStyle>
            <a:lvl1pP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881461" y="4180095"/>
            <a:ext cx="229904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1012743" y="2486221"/>
            <a:ext cx="2021456" cy="1450321"/>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0" name="Text Placeholder 3"/>
          <p:cNvSpPr>
            <a:spLocks noGrp="1"/>
          </p:cNvSpPr>
          <p:nvPr>
            <p:ph type="body" sz="half" idx="21"/>
          </p:nvPr>
        </p:nvSpPr>
        <p:spPr>
          <a:xfrm>
            <a:off x="881461" y="4837558"/>
            <a:ext cx="2298410"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404318" y="4179596"/>
            <a:ext cx="2317790"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16"/>
          </p:nvPr>
        </p:nvSpPr>
        <p:spPr>
          <a:xfrm>
            <a:off x="3550622" y="2509453"/>
            <a:ext cx="2025182"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404318" y="4837558"/>
            <a:ext cx="2330903"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963821" y="4179595"/>
            <a:ext cx="2299492" cy="657962"/>
          </a:xfrm>
        </p:spPr>
        <p:txBody>
          <a:bodyPr anchor="b">
            <a:noAutofit/>
          </a:bodyPr>
          <a:lstStyle>
            <a:lvl1pPr marL="0" indent="0">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17"/>
          </p:nvPr>
        </p:nvSpPr>
        <p:spPr>
          <a:xfrm>
            <a:off x="6104946" y="2509453"/>
            <a:ext cx="2018839" cy="142708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63821" y="4837558"/>
            <a:ext cx="2299492" cy="1187321"/>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21" name="Straight Connector 20"/>
          <p:cNvCxnSpPr/>
          <p:nvPr/>
        </p:nvCxnSpPr>
        <p:spPr>
          <a:xfrm>
            <a:off x="3290019"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849521" y="2489201"/>
            <a:ext cx="0" cy="3546328"/>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1D8BD707-D9CF-40AE-B4C6-C98DA3205C09}" type="datetimeFigureOut">
              <a:rPr lang="en-US" smtClean="0"/>
              <a:pPr/>
              <a:t>6/1/2020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60428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52836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9144000" cy="6860799"/>
            <a:chOff x="0" y="0"/>
            <a:chExt cx="9144000" cy="6860799"/>
          </a:xfrm>
        </p:grpSpPr>
        <p:sp>
          <p:nvSpPr>
            <p:cNvPr id="11" name="Rectangle 10"/>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4966650">
              <a:off x="4673046" y="5107506"/>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8"/>
            <p:cNvSpPr/>
            <p:nvPr/>
          </p:nvSpPr>
          <p:spPr bwMode="gray">
            <a:xfrm rot="5400000">
              <a:off x="1299309"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8" name="Rectangle 7"/>
            <p:cNvSpPr/>
            <p:nvPr/>
          </p:nvSpPr>
          <p:spPr bwMode="gray">
            <a:xfrm>
              <a:off x="414867" y="402165"/>
              <a:ext cx="46105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Vertical Title 1"/>
          <p:cNvSpPr>
            <a:spLocks noGrp="1"/>
          </p:cNvSpPr>
          <p:nvPr>
            <p:ph type="title" orient="vert"/>
          </p:nvPr>
        </p:nvSpPr>
        <p:spPr>
          <a:xfrm>
            <a:off x="6168970" y="1447799"/>
            <a:ext cx="1077347" cy="457199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66440" y="1447799"/>
            <a:ext cx="4417234" cy="45720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1252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9"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3917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687606">
              <a:off x="3320102"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9"/>
            <p:cNvSpPr/>
            <p:nvPr/>
          </p:nvSpPr>
          <p:spPr bwMode="gray">
            <a:xfrm rot="16200000">
              <a:off x="3105027"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9" name="Rectangle 8"/>
            <p:cNvSpPr/>
            <p:nvPr/>
          </p:nvSpPr>
          <p:spPr bwMode="gray">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1" y="2257588"/>
            <a:ext cx="3101765" cy="3020343"/>
          </a:xfrm>
        </p:spPr>
        <p:txBody>
          <a:bodyPr anchor="ct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119261" y="2257587"/>
            <a:ext cx="3054653" cy="302034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6/1/2020</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7738039" y="7605"/>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580088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mtClean="0"/>
              <a:t>Click to edit Master title style</a:t>
            </a:r>
            <a:endParaRPr lang="en-US" dirty="0"/>
          </a:p>
        </p:txBody>
      </p:sp>
      <p:sp>
        <p:nvSpPr>
          <p:cNvPr id="3" name="Content Placeholder 2"/>
          <p:cNvSpPr>
            <a:spLocks noGrp="1"/>
          </p:cNvSpPr>
          <p:nvPr>
            <p:ph sz="half" idx="1"/>
          </p:nvPr>
        </p:nvSpPr>
        <p:spPr>
          <a:xfrm>
            <a:off x="866440" y="2489199"/>
            <a:ext cx="3636980" cy="353060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0580" y="2489199"/>
            <a:ext cx="3636981" cy="35306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6/1/2020</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5955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440" y="2494298"/>
            <a:ext cx="3636980"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66439" y="3253588"/>
            <a:ext cx="3636981" cy="276621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0581" y="2489200"/>
            <a:ext cx="3636979" cy="75929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0581" y="3248490"/>
            <a:ext cx="3636980" cy="277131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6/1/2020</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p:cNvSpPr>
            <a:spLocks noGrp="1"/>
          </p:cNvSpPr>
          <p:nvPr>
            <p:ph type="sldNum" sz="quarter" idx="12"/>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190095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6/1/2020</a:t>
            </a:fld>
            <a:endParaRPr lang="en-US"/>
          </a:p>
        </p:txBody>
      </p:sp>
      <p:sp>
        <p:nvSpPr>
          <p:cNvPr id="4" name="Footer Placeholder 3"/>
          <p:cNvSpPr>
            <a:spLocks noGrp="1"/>
          </p:cNvSpPr>
          <p:nvPr>
            <p:ph type="ftr" sz="quarter" idx="11"/>
          </p:nvPr>
        </p:nvSpPr>
        <p:spPr/>
        <p:txBody>
          <a:bodyPr/>
          <a:lstStyle/>
          <a:p>
            <a:endParaRPr lang="en-US"/>
          </a:p>
        </p:txBody>
      </p:sp>
      <p:sp>
        <p:nvSpPr>
          <p:cNvPr id="6" name="Slide Number Placeholder 5"/>
          <p:cNvSpPr>
            <a:spLocks noGrp="1"/>
          </p:cNvSpPr>
          <p:nvPr>
            <p:ph type="sldNum" sz="quarter" idx="4"/>
          </p:nvPr>
        </p:nvSpPr>
        <p:spPr>
          <a:xfrm>
            <a:off x="7678616" y="295730"/>
            <a:ext cx="791308"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18093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6/1/2020</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0102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2769747"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548536"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66440" y="1447800"/>
            <a:ext cx="2712589" cy="1495588"/>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568927" y="1441182"/>
            <a:ext cx="3632850"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866440" y="3086845"/>
            <a:ext cx="2712589" cy="2938036"/>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7254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1" name="Group 10"/>
          <p:cNvGrpSpPr/>
          <p:nvPr/>
        </p:nvGrpSpPr>
        <p:grpSpPr>
          <a:xfrm>
            <a:off x="0" y="0"/>
            <a:ext cx="9144000" cy="6860799"/>
            <a:chOff x="0" y="0"/>
            <a:chExt cx="9144000" cy="6860799"/>
          </a:xfrm>
        </p:grpSpPr>
        <p:sp>
          <p:nvSpPr>
            <p:cNvPr id="12" name="Rectangle 11"/>
            <p:cNvSpPr/>
            <p:nvPr/>
          </p:nvSpPr>
          <p:spPr>
            <a:xfrm>
              <a:off x="0" y="0"/>
              <a:ext cx="9118832"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687606">
              <a:off x="3074559" y="145837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5283673" y="402165"/>
              <a:ext cx="3465769"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8"/>
            <p:cNvSpPr/>
            <p:nvPr/>
          </p:nvSpPr>
          <p:spPr bwMode="gray">
            <a:xfrm rot="16200000">
              <a:off x="2852610" y="1765596"/>
              <a:ext cx="5995993" cy="3326809"/>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19"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title"/>
          </p:nvPr>
        </p:nvSpPr>
        <p:spPr>
          <a:xfrm>
            <a:off x="851591" y="1340000"/>
            <a:ext cx="3001938" cy="161619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722909" y="1320800"/>
            <a:ext cx="2791102" cy="421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851591" y="3086100"/>
            <a:ext cx="3001938" cy="24511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6/1/2020</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a:xfrm>
            <a:off x="7766428" y="295730"/>
            <a:ext cx="628813" cy="767687"/>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228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 name="Group 5"/>
          <p:cNvGrpSpPr/>
          <p:nvPr/>
        </p:nvGrpSpPr>
        <p:grpSpPr>
          <a:xfrm>
            <a:off x="0" y="0"/>
            <a:ext cx="9144000" cy="6860799"/>
            <a:chOff x="0" y="0"/>
            <a:chExt cx="9144000" cy="6860799"/>
          </a:xfrm>
        </p:grpSpPr>
        <p:sp>
          <p:nvSpPr>
            <p:cNvPr id="25" name="Rectangle 24"/>
            <p:cNvSpPr/>
            <p:nvPr/>
          </p:nvSpPr>
          <p:spPr>
            <a:xfrm>
              <a:off x="0" y="0"/>
              <a:ext cx="9118832"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rcRect/>
              <a:stretch>
                <a:fillRect l="-16713" r="-16989"/>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0"/>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5870199"/>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6359946" y="1790293"/>
              <a:ext cx="2377690" cy="317748"/>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18"/>
            <p:cNvSpPr/>
            <p:nvPr/>
          </p:nvSpPr>
          <p:spPr bwMode="gray">
            <a:xfrm>
              <a:off x="485023" y="1856450"/>
              <a:ext cx="8173954" cy="4535226"/>
            </a:xfrm>
            <a:custGeom>
              <a:avLst/>
              <a:gdLst/>
              <a:ahLst/>
              <a:cxnLst/>
              <a:rect l="0" t="0"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p>
        <p:sp>
          <p:nvSpPr>
            <p:cNvPr id="20" name="Freeform 5"/>
            <p:cNvSpPr>
              <a:spLocks noEditPoints="1"/>
            </p:cNvSpPr>
            <p:nvPr/>
          </p:nvSpPr>
          <p:spPr bwMode="gray">
            <a:xfrm>
              <a:off x="0" y="0"/>
              <a:ext cx="9144000" cy="6858000"/>
            </a:xfrm>
            <a:custGeom>
              <a:avLst/>
              <a:gdLst/>
              <a:ahLst/>
              <a:cxnLst/>
              <a:rect l="0" t="0"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Placeholder 1"/>
          <p:cNvSpPr>
            <a:spLocks noGrp="1"/>
          </p:cNvSpPr>
          <p:nvPr>
            <p:ph type="title"/>
          </p:nvPr>
        </p:nvSpPr>
        <p:spPr bwMode="gray">
          <a:xfrm>
            <a:off x="866440" y="927099"/>
            <a:ext cx="6343202" cy="709865"/>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66441" y="2489200"/>
            <a:ext cx="6343201" cy="3530600"/>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39638" y="6365499"/>
            <a:ext cx="990599" cy="228659"/>
          </a:xfrm>
          <a:prstGeom prst="rect">
            <a:avLst/>
          </a:prstGeom>
        </p:spPr>
        <p:txBody>
          <a:bodyPr vert="horz" lIns="91440" tIns="45720" rIns="91440" bIns="45720" rtlCol="0" anchor="b"/>
          <a:lstStyle>
            <a:lvl1pPr algn="r">
              <a:defRPr sz="900" b="1" i="0">
                <a:solidFill>
                  <a:schemeClr val="accent1"/>
                </a:solidFill>
                <a:latin typeface="+mn-lt"/>
              </a:defRPr>
            </a:lvl1pPr>
          </a:lstStyle>
          <a:p>
            <a:fld id="{1D8BD707-D9CF-40AE-B4C6-C98DA3205C09}" type="datetimeFigureOut">
              <a:rPr lang="en-US" smtClean="0"/>
              <a:pPr/>
              <a:t>6/1/2020</a:t>
            </a:fld>
            <a:endParaRPr lang="en-US"/>
          </a:p>
        </p:txBody>
      </p:sp>
      <p:sp>
        <p:nvSpPr>
          <p:cNvPr id="5" name="Footer Placeholder 4"/>
          <p:cNvSpPr>
            <a:spLocks noGrp="1"/>
          </p:cNvSpPr>
          <p:nvPr>
            <p:ph type="ftr" sz="quarter" idx="3"/>
          </p:nvPr>
        </p:nvSpPr>
        <p:spPr>
          <a:xfrm>
            <a:off x="590843" y="6365498"/>
            <a:ext cx="3859795" cy="228660"/>
          </a:xfrm>
          <a:prstGeom prst="rect">
            <a:avLst/>
          </a:prstGeom>
        </p:spPr>
        <p:txBody>
          <a:bodyPr vert="horz" lIns="91440" tIns="45720" rIns="91440" bIns="45720" rtlCol="0" anchor="b"/>
          <a:lstStyle>
            <a:lvl1pPr algn="l">
              <a:defRPr sz="900" b="1" i="0">
                <a:solidFill>
                  <a:schemeClr val="accent1"/>
                </a:solidFill>
              </a:defRPr>
            </a:lvl1pPr>
          </a:lstStyle>
          <a:p>
            <a:endParaRPr lang="en-US"/>
          </a:p>
        </p:txBody>
      </p:sp>
      <p:sp>
        <p:nvSpPr>
          <p:cNvPr id="22" name="Rectangle 21"/>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0" name="Slide Number Placeholder 5"/>
          <p:cNvSpPr>
            <a:spLocks noGrp="1"/>
          </p:cNvSpPr>
          <p:nvPr>
            <p:ph type="sldNum" sz="quarter" idx="4"/>
          </p:nvPr>
        </p:nvSpPr>
        <p:spPr bwMode="auto">
          <a:xfrm>
            <a:off x="7678616" y="295730"/>
            <a:ext cx="791308" cy="767687"/>
          </a:xfrm>
          <a:prstGeom prst="rect">
            <a:avLst/>
          </a:prstGeom>
        </p:spPr>
        <p:txBody>
          <a:bodyPr vert="horz" lIns="91440" tIns="45720" rIns="91440" bIns="45720" rtlCol="0" anchor="b"/>
          <a:lstStyle>
            <a:lvl1pPr algn="ctr">
              <a:defRPr sz="2800" b="0" i="0">
                <a:solidFill>
                  <a:schemeClr val="bg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456307790"/>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457200" rtl="0" eaLnBrk="1" latinLnBrk="0" hangingPunct="1">
        <a:spcBef>
          <a:spcPct val="0"/>
        </a:spcBef>
        <a:buNone/>
        <a:defRPr sz="32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685800" indent="-283464"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96012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23444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150876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18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0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225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24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09600" y="685800"/>
            <a:ext cx="7772400" cy="981456"/>
          </a:xfrm>
        </p:spPr>
        <p:txBody>
          <a:bodyPr>
            <a:normAutofit/>
          </a:bodyPr>
          <a:lstStyle/>
          <a:p>
            <a:r>
              <a:rPr lang="en-US" dirty="0" smtClean="0"/>
              <a:t>           </a:t>
            </a:r>
            <a:r>
              <a:rPr lang="en-US" sz="4400" dirty="0" smtClean="0">
                <a:solidFill>
                  <a:schemeClr val="tx1">
                    <a:lumMod val="95000"/>
                    <a:lumOff val="5000"/>
                  </a:schemeClr>
                </a:solidFill>
              </a:rPr>
              <a:t>Online Rental System </a:t>
            </a:r>
            <a:endParaRPr lang="en-IN" sz="4400" dirty="0">
              <a:solidFill>
                <a:schemeClr val="tx1">
                  <a:lumMod val="95000"/>
                  <a:lumOff val="5000"/>
                </a:schemeClr>
              </a:solidFill>
            </a:endParaRPr>
          </a:p>
        </p:txBody>
      </p:sp>
      <p:sp>
        <p:nvSpPr>
          <p:cNvPr id="3" name="Subtitle 2"/>
          <p:cNvSpPr>
            <a:spLocks noGrp="1"/>
          </p:cNvSpPr>
          <p:nvPr>
            <p:ph type="body" idx="1"/>
          </p:nvPr>
        </p:nvSpPr>
        <p:spPr>
          <a:xfrm>
            <a:off x="0" y="1600200"/>
            <a:ext cx="8991600" cy="480060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lgn="ctr"/>
            <a:endParaRPr lang="en-US" dirty="0" smtClean="0"/>
          </a:p>
          <a:p>
            <a:endParaRPr lang="en-US" dirty="0" smtClean="0">
              <a:solidFill>
                <a:srgbClr val="F28EDD"/>
              </a:solidFill>
              <a:latin typeface="Arial Black" pitchFamily="34" charset="0"/>
            </a:endParaRPr>
          </a:p>
          <a:p>
            <a:r>
              <a:rPr lang="en-US" dirty="0" smtClean="0">
                <a:solidFill>
                  <a:srgbClr val="F28EDD"/>
                </a:solidFill>
                <a:latin typeface="Arial Black" pitchFamily="34" charset="0"/>
              </a:rPr>
              <a:t> </a:t>
            </a:r>
            <a:r>
              <a:rPr lang="en-US" dirty="0" smtClean="0">
                <a:solidFill>
                  <a:srgbClr val="F28EDD"/>
                </a:solidFill>
                <a:latin typeface="Arial Black" pitchFamily="34" charset="0"/>
              </a:rPr>
              <a:t>     </a:t>
            </a:r>
            <a:r>
              <a:rPr lang="en-US" i="1" dirty="0" smtClean="0">
                <a:solidFill>
                  <a:schemeClr val="tx1">
                    <a:lumMod val="95000"/>
                    <a:lumOff val="5000"/>
                  </a:schemeClr>
                </a:solidFill>
                <a:latin typeface="Arial Black" pitchFamily="34" charset="0"/>
              </a:rPr>
              <a:t>Submitted </a:t>
            </a:r>
            <a:r>
              <a:rPr lang="en-US" i="1" dirty="0" smtClean="0">
                <a:solidFill>
                  <a:schemeClr val="tx1">
                    <a:lumMod val="95000"/>
                    <a:lumOff val="5000"/>
                  </a:schemeClr>
                </a:solidFill>
                <a:latin typeface="Arial Black" pitchFamily="34" charset="0"/>
              </a:rPr>
              <a:t>To-     </a:t>
            </a:r>
            <a:r>
              <a:rPr lang="en-US" i="1" dirty="0" smtClean="0">
                <a:solidFill>
                  <a:schemeClr val="tx1">
                    <a:lumMod val="95000"/>
                    <a:lumOff val="5000"/>
                  </a:schemeClr>
                </a:solidFill>
                <a:latin typeface="Arial Black" pitchFamily="34" charset="0"/>
              </a:rPr>
              <a:t>                                  </a:t>
            </a:r>
            <a:r>
              <a:rPr lang="en-US" i="1" dirty="0" smtClean="0">
                <a:solidFill>
                  <a:schemeClr val="tx1">
                    <a:lumMod val="95000"/>
                    <a:lumOff val="5000"/>
                  </a:schemeClr>
                </a:solidFill>
                <a:latin typeface="Arial Black" pitchFamily="34" charset="0"/>
              </a:rPr>
              <a:t>Submitted </a:t>
            </a:r>
            <a:r>
              <a:rPr lang="en-US" i="1" dirty="0">
                <a:solidFill>
                  <a:schemeClr val="tx1">
                    <a:lumMod val="95000"/>
                    <a:lumOff val="5000"/>
                  </a:schemeClr>
                </a:solidFill>
                <a:latin typeface="Arial Black" pitchFamily="34" charset="0"/>
              </a:rPr>
              <a:t>By- </a:t>
            </a:r>
            <a:r>
              <a:rPr lang="en-US" i="1" dirty="0" smtClean="0">
                <a:solidFill>
                  <a:schemeClr val="tx1">
                    <a:lumMod val="95000"/>
                    <a:lumOff val="5000"/>
                  </a:schemeClr>
                </a:solidFill>
                <a:latin typeface="Arial Black" pitchFamily="34" charset="0"/>
              </a:rPr>
              <a:t>                   </a:t>
            </a:r>
            <a:endParaRPr lang="en-US" i="1" dirty="0" smtClean="0">
              <a:solidFill>
                <a:schemeClr val="tx1">
                  <a:lumMod val="95000"/>
                  <a:lumOff val="5000"/>
                </a:schemeClr>
              </a:solidFill>
              <a:latin typeface="Arial Black" pitchFamily="34" charset="0"/>
            </a:endParaRPr>
          </a:p>
          <a:p>
            <a:r>
              <a:rPr lang="en-US" b="1" dirty="0" smtClean="0">
                <a:solidFill>
                  <a:schemeClr val="bg1">
                    <a:lumMod val="75000"/>
                  </a:schemeClr>
                </a:solidFill>
              </a:rPr>
              <a:t>  </a:t>
            </a:r>
            <a:r>
              <a:rPr lang="en-US" b="1" dirty="0" smtClean="0">
                <a:solidFill>
                  <a:schemeClr val="bg1">
                    <a:lumMod val="75000"/>
                  </a:schemeClr>
                </a:solidFill>
              </a:rPr>
              <a:t>      </a:t>
            </a:r>
            <a:r>
              <a:rPr lang="en-US" b="1" dirty="0" err="1" smtClean="0">
                <a:solidFill>
                  <a:srgbClr val="ACD433"/>
                </a:solidFill>
              </a:rPr>
              <a:t>Ruchi</a:t>
            </a:r>
            <a:r>
              <a:rPr lang="en-US" b="1" dirty="0" smtClean="0">
                <a:solidFill>
                  <a:srgbClr val="ACD433"/>
                </a:solidFill>
              </a:rPr>
              <a:t> </a:t>
            </a:r>
            <a:r>
              <a:rPr lang="en-US" b="1" dirty="0" smtClean="0">
                <a:solidFill>
                  <a:srgbClr val="ACD433"/>
                </a:solidFill>
              </a:rPr>
              <a:t>Patel </a:t>
            </a:r>
            <a:r>
              <a:rPr lang="en-US" b="1" dirty="0" smtClean="0">
                <a:solidFill>
                  <a:srgbClr val="ACD433"/>
                </a:solidFill>
              </a:rPr>
              <a:t>                                                       </a:t>
            </a:r>
            <a:r>
              <a:rPr lang="en-US" b="1" dirty="0" err="1" smtClean="0">
                <a:solidFill>
                  <a:srgbClr val="2A7297"/>
                </a:solidFill>
              </a:rPr>
              <a:t>Tanay</a:t>
            </a:r>
            <a:r>
              <a:rPr lang="en-US" b="1" dirty="0" smtClean="0">
                <a:solidFill>
                  <a:srgbClr val="2A7297"/>
                </a:solidFill>
              </a:rPr>
              <a:t>  </a:t>
            </a:r>
            <a:r>
              <a:rPr lang="en-US" b="1" dirty="0" err="1" smtClean="0">
                <a:solidFill>
                  <a:srgbClr val="2A7297"/>
                </a:solidFill>
              </a:rPr>
              <a:t>Pandit</a:t>
            </a:r>
            <a:r>
              <a:rPr lang="en-US" b="1" dirty="0" smtClean="0">
                <a:solidFill>
                  <a:srgbClr val="2A7297"/>
                </a:solidFill>
              </a:rPr>
              <a:t>   </a:t>
            </a:r>
          </a:p>
          <a:p>
            <a:r>
              <a:rPr lang="en-US" b="1" dirty="0" smtClean="0">
                <a:solidFill>
                  <a:srgbClr val="2A7297"/>
                </a:solidFill>
              </a:rPr>
              <a:t>                                                                                    </a:t>
            </a:r>
            <a:r>
              <a:rPr lang="en-US" b="1" dirty="0" smtClean="0">
                <a:solidFill>
                  <a:srgbClr val="2A7297"/>
                </a:solidFill>
              </a:rPr>
              <a:t> EN16CS301274           </a:t>
            </a:r>
            <a:endParaRPr lang="en-US" b="1" dirty="0" smtClean="0">
              <a:solidFill>
                <a:srgbClr val="2A7297"/>
              </a:solidFill>
            </a:endParaRPr>
          </a:p>
        </p:txBody>
      </p:sp>
      <p:pic>
        <p:nvPicPr>
          <p:cNvPr id="1027" name="Picture 3" descr="D:\logo.jpg"/>
          <p:cNvPicPr>
            <a:picLocks noChangeAspect="1" noChangeArrowheads="1"/>
          </p:cNvPicPr>
          <p:nvPr/>
        </p:nvPicPr>
        <p:blipFill>
          <a:blip r:embed="rId2" cstate="print"/>
          <a:srcRect/>
          <a:stretch>
            <a:fillRect/>
          </a:stretch>
        </p:blipFill>
        <p:spPr bwMode="auto">
          <a:xfrm>
            <a:off x="2971800" y="1905000"/>
            <a:ext cx="3352800" cy="254390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219200"/>
            <a:ext cx="9144000" cy="5151028"/>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4933"/>
            <a:ext cx="9144000" cy="514813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152" y="1237944"/>
            <a:ext cx="7487695" cy="4382112"/>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021" y="942628"/>
            <a:ext cx="7401958" cy="4972744"/>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8042"/>
            <a:ext cx="9144000" cy="5939958"/>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065816"/>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576"/>
            <a:ext cx="9144000" cy="511284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6719"/>
            <a:ext cx="9144000" cy="510456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770"/>
            <a:ext cx="9144000" cy="521446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6407"/>
            <a:ext cx="9144000" cy="51451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7620000" cy="914400"/>
          </a:xfrm>
        </p:spPr>
        <p:txBody>
          <a:bodyPr>
            <a:normAutofit/>
          </a:bodyPr>
          <a:lstStyle/>
          <a:p>
            <a:r>
              <a:rPr lang="en-US" dirty="0" smtClean="0">
                <a:solidFill>
                  <a:srgbClr val="33CC33"/>
                </a:solidFill>
              </a:rPr>
              <a:t>                  </a:t>
            </a:r>
            <a:r>
              <a:rPr lang="en-US" dirty="0" smtClean="0">
                <a:solidFill>
                  <a:srgbClr val="ACD433"/>
                </a:solidFill>
                <a:latin typeface="Arial" pitchFamily="34" charset="0"/>
                <a:cs typeface="Arial" pitchFamily="34" charset="0"/>
              </a:rPr>
              <a:t>Online Car Rental </a:t>
            </a:r>
            <a:r>
              <a:rPr lang="en-US" dirty="0" smtClean="0">
                <a:solidFill>
                  <a:srgbClr val="ACD433"/>
                </a:solidFill>
                <a:latin typeface="Arial" pitchFamily="34" charset="0"/>
                <a:cs typeface="Arial" pitchFamily="34" charset="0"/>
              </a:rPr>
              <a:t>Application      </a:t>
            </a:r>
            <a:endParaRPr lang="en-IN" dirty="0">
              <a:solidFill>
                <a:srgbClr val="ACD433"/>
              </a:solidFill>
              <a:latin typeface="Arial" pitchFamily="34" charset="0"/>
              <a:cs typeface="Arial" pitchFamily="34" charset="0"/>
            </a:endParaRPr>
          </a:p>
        </p:txBody>
      </p:sp>
      <p:pic>
        <p:nvPicPr>
          <p:cNvPr id="5" name="Content Placeholder 4" descr="images.jpg"/>
          <p:cNvPicPr>
            <a:picLocks noGrp="1" noChangeAspect="1"/>
          </p:cNvPicPr>
          <p:nvPr>
            <p:ph idx="1"/>
          </p:nvPr>
        </p:nvPicPr>
        <p:blipFill>
          <a:blip r:embed="rId2" cstate="print"/>
          <a:stretch>
            <a:fillRect/>
          </a:stretch>
        </p:blipFill>
        <p:spPr>
          <a:xfrm>
            <a:off x="1524000" y="2819400"/>
            <a:ext cx="5837604" cy="2819400"/>
          </a:xfr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7693"/>
            <a:ext cx="9144000" cy="4822614"/>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8143"/>
            <a:ext cx="9144000" cy="5121713"/>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3197527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29405097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Tree>
    <p:extLst>
      <p:ext uri="{BB962C8B-B14F-4D97-AF65-F5344CB8AC3E}">
        <p14:creationId xmlns:p14="http://schemas.microsoft.com/office/powerpoint/2010/main" val="2850892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5366630"/>
          </a:xfrm>
          <a:prstGeom prst="rect">
            <a:avLst/>
          </a:prstGeom>
        </p:spPr>
      </p:pic>
    </p:spTree>
    <p:extLst>
      <p:ext uri="{BB962C8B-B14F-4D97-AF65-F5344CB8AC3E}">
        <p14:creationId xmlns:p14="http://schemas.microsoft.com/office/powerpoint/2010/main" val="5987688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smtClean="0">
                <a:solidFill>
                  <a:srgbClr val="ACD433"/>
                </a:solidFill>
              </a:rPr>
              <a:t>                  </a:t>
            </a:r>
            <a:r>
              <a:rPr lang="en-US" sz="4400" dirty="0" smtClean="0">
                <a:solidFill>
                  <a:srgbClr val="ACD433"/>
                </a:solidFill>
                <a:latin typeface="Arial" pitchFamily="34" charset="0"/>
                <a:cs typeface="Arial" pitchFamily="34" charset="0"/>
              </a:rPr>
              <a:t>Merit</a:t>
            </a:r>
            <a:endParaRPr lang="en-IN" sz="4400" dirty="0">
              <a:solidFill>
                <a:srgbClr val="ACD433"/>
              </a:solidFill>
              <a:latin typeface="Arial" pitchFamily="34" charset="0"/>
              <a:cs typeface="Arial" pitchFamily="34" charset="0"/>
            </a:endParaRPr>
          </a:p>
        </p:txBody>
      </p:sp>
      <p:sp>
        <p:nvSpPr>
          <p:cNvPr id="7" name="Content Placeholder 6"/>
          <p:cNvSpPr>
            <a:spLocks noGrp="1"/>
          </p:cNvSpPr>
          <p:nvPr>
            <p:ph sz="quarter" idx="4"/>
          </p:nvPr>
        </p:nvSpPr>
        <p:spPr>
          <a:xfrm>
            <a:off x="4640580" y="2514600"/>
            <a:ext cx="4122419" cy="3505201"/>
          </a:xfrm>
        </p:spPr>
        <p:txBody>
          <a:bodyPr>
            <a:normAutofit fontScale="92500" lnSpcReduction="10000"/>
          </a:bodyPr>
          <a:lstStyle/>
          <a:p>
            <a:pPr lvl="0"/>
            <a:r>
              <a:rPr lang="en-IN" dirty="0">
                <a:latin typeface="Arial" pitchFamily="34" charset="0"/>
                <a:cs typeface="Arial" pitchFamily="34" charset="0"/>
              </a:rPr>
              <a:t>The car is faster to reach a determined destination.</a:t>
            </a:r>
          </a:p>
          <a:p>
            <a:pPr lvl="0"/>
            <a:r>
              <a:rPr lang="en-IN" dirty="0">
                <a:latin typeface="Arial" pitchFamily="34" charset="0"/>
                <a:cs typeface="Arial" pitchFamily="34" charset="0"/>
              </a:rPr>
              <a:t>Can be guided by GPS or different apps to mobilized by the country.</a:t>
            </a:r>
          </a:p>
          <a:p>
            <a:pPr lvl="0"/>
            <a:r>
              <a:rPr lang="en-IN" dirty="0">
                <a:latin typeface="Arial" pitchFamily="34" charset="0"/>
                <a:cs typeface="Arial" pitchFamily="34" charset="0"/>
              </a:rPr>
              <a:t>The car is a convenient way, contrary to public transport.</a:t>
            </a:r>
          </a:p>
          <a:p>
            <a:pPr lvl="0"/>
            <a:r>
              <a:rPr lang="en-IN" dirty="0">
                <a:latin typeface="Arial" pitchFamily="34" charset="0"/>
                <a:cs typeface="Arial" pitchFamily="34" charset="0"/>
              </a:rPr>
              <a:t>Do not worry about maintaining the car, rent a car because they will be in charged of everything.</a:t>
            </a:r>
          </a:p>
          <a:p>
            <a:pPr lvl="0"/>
            <a:r>
              <a:rPr lang="en-IN" dirty="0">
                <a:latin typeface="Arial" pitchFamily="34" charset="0"/>
                <a:cs typeface="Arial" pitchFamily="34" charset="0"/>
              </a:rPr>
              <a:t>The payments are low, since you’re paying for rent, compared to buying a car.</a:t>
            </a:r>
          </a:p>
          <a:p>
            <a:endParaRPr lang="en-IN" dirty="0"/>
          </a:p>
        </p:txBody>
      </p:sp>
      <p:pic>
        <p:nvPicPr>
          <p:cNvPr id="5" name="Picture 2" descr="D:\PROJECT 2\rc_how-to-list-a-vehicle-for-sale-online.jpg"/>
          <p:cNvPicPr>
            <a:picLocks noChangeAspect="1" noChangeArrowheads="1"/>
          </p:cNvPicPr>
          <p:nvPr/>
        </p:nvPicPr>
        <p:blipFill>
          <a:blip r:embed="rId2" cstate="print"/>
          <a:srcRect/>
          <a:stretch>
            <a:fillRect/>
          </a:stretch>
        </p:blipFill>
        <p:spPr bwMode="auto">
          <a:xfrm>
            <a:off x="381000" y="2514600"/>
            <a:ext cx="3925825" cy="21336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914400"/>
            <a:ext cx="4419600" cy="932688"/>
          </a:xfrm>
        </p:spPr>
        <p:txBody>
          <a:bodyPr>
            <a:normAutofit fontScale="90000"/>
          </a:bodyPr>
          <a:lstStyle/>
          <a:p>
            <a:r>
              <a:rPr lang="en-US" dirty="0" smtClean="0"/>
              <a:t>                      </a:t>
            </a:r>
            <a:r>
              <a:rPr lang="en-US" sz="4400" dirty="0" smtClean="0">
                <a:solidFill>
                  <a:srgbClr val="ACD433"/>
                </a:solidFill>
                <a:latin typeface="Arial" pitchFamily="34" charset="0"/>
                <a:cs typeface="Arial" pitchFamily="34" charset="0"/>
              </a:rPr>
              <a:t>Demerit</a:t>
            </a:r>
            <a:endParaRPr lang="en-IN" sz="4400" dirty="0">
              <a:solidFill>
                <a:srgbClr val="ACD433"/>
              </a:solidFill>
              <a:latin typeface="Arial" pitchFamily="34" charset="0"/>
              <a:cs typeface="Arial" pitchFamily="34" charset="0"/>
            </a:endParaRPr>
          </a:p>
        </p:txBody>
      </p:sp>
      <p:sp>
        <p:nvSpPr>
          <p:cNvPr id="5" name="Content Placeholder 4"/>
          <p:cNvSpPr>
            <a:spLocks noGrp="1"/>
          </p:cNvSpPr>
          <p:nvPr>
            <p:ph idx="1"/>
          </p:nvPr>
        </p:nvSpPr>
        <p:spPr>
          <a:xfrm>
            <a:off x="381000" y="2514600"/>
            <a:ext cx="8610600" cy="3810000"/>
          </a:xfrm>
        </p:spPr>
        <p:txBody>
          <a:bodyPr/>
          <a:lstStyle/>
          <a:p>
            <a:pPr lvl="0"/>
            <a:r>
              <a:rPr lang="en-IN" sz="1800" dirty="0" smtClean="0">
                <a:latin typeface="Arial" pitchFamily="34" charset="0"/>
                <a:cs typeface="Arial" pitchFamily="34" charset="0"/>
              </a:rPr>
              <a:t>Rental companies indicate how mileage may lead; if it exceeds the limit you must pay a penalty defined by the rental agency.</a:t>
            </a:r>
          </a:p>
          <a:p>
            <a:pPr lvl="0"/>
            <a:r>
              <a:rPr lang="en-IN" sz="1800" dirty="0" smtClean="0">
                <a:latin typeface="Arial" pitchFamily="34" charset="0"/>
                <a:cs typeface="Arial" pitchFamily="34" charset="0"/>
              </a:rPr>
              <a:t>To return the car must be in the same place where it was delivered, otherwise they will be a charge penalty for changing the place of delivery.</a:t>
            </a:r>
          </a:p>
          <a:p>
            <a:pPr lvl="0"/>
            <a:r>
              <a:rPr lang="en-IN" sz="1800" dirty="0" smtClean="0">
                <a:latin typeface="Arial" pitchFamily="34" charset="0"/>
                <a:cs typeface="Arial" pitchFamily="34" charset="0"/>
              </a:rPr>
              <a:t>Gas is in constant price changes, so can be very costly.</a:t>
            </a:r>
          </a:p>
          <a:p>
            <a:pPr lvl="0"/>
            <a:r>
              <a:rPr lang="en-IN" sz="1800" dirty="0" smtClean="0">
                <a:latin typeface="Arial" pitchFamily="34" charset="0"/>
                <a:cs typeface="Arial" pitchFamily="34" charset="0"/>
              </a:rPr>
              <a:t>There is traffic congestion on the busiest routes due to the large number of cars.</a:t>
            </a:r>
          </a:p>
          <a:p>
            <a:pPr lvl="0"/>
            <a:r>
              <a:rPr lang="en-IN" sz="1800" dirty="0" smtClean="0">
                <a:latin typeface="Arial" pitchFamily="34" charset="0"/>
                <a:cs typeface="Arial" pitchFamily="34" charset="0"/>
              </a:rPr>
              <a:t>The car can not leave the country borders.</a:t>
            </a:r>
          </a:p>
          <a:p>
            <a:pPr>
              <a:buNone/>
            </a:pPr>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D:\PROJECT 2\beware-the-online-car-rental-comparison-site-1_h.jpg"/>
          <p:cNvPicPr>
            <a:picLocks noChangeAspect="1" noChangeArrowheads="1"/>
          </p:cNvPicPr>
          <p:nvPr/>
        </p:nvPicPr>
        <p:blipFill>
          <a:blip r:embed="rId2" cstate="print"/>
          <a:srcRect/>
          <a:stretch>
            <a:fillRect/>
          </a:stretch>
        </p:blipFill>
        <p:spPr bwMode="auto">
          <a:xfrm>
            <a:off x="152400" y="2653146"/>
            <a:ext cx="4961965" cy="3124200"/>
          </a:xfrm>
          <a:prstGeom prst="rect">
            <a:avLst/>
          </a:prstGeom>
          <a:noFill/>
        </p:spPr>
      </p:pic>
      <p:sp>
        <p:nvSpPr>
          <p:cNvPr id="2" name="Title 1"/>
          <p:cNvSpPr>
            <a:spLocks noGrp="1"/>
          </p:cNvSpPr>
          <p:nvPr>
            <p:ph type="title"/>
          </p:nvPr>
        </p:nvSpPr>
        <p:spPr>
          <a:xfrm>
            <a:off x="-152400" y="927099"/>
            <a:ext cx="8077200" cy="709865"/>
          </a:xfrm>
        </p:spPr>
        <p:txBody>
          <a:bodyPr>
            <a:noAutofit/>
          </a:bodyPr>
          <a:lstStyle/>
          <a:p>
            <a:r>
              <a:rPr lang="en-US" sz="4400" dirty="0" smtClean="0">
                <a:solidFill>
                  <a:srgbClr val="ACD433"/>
                </a:solidFill>
              </a:rPr>
              <a:t>                   </a:t>
            </a:r>
            <a:r>
              <a:rPr lang="en-US" sz="4400" dirty="0" smtClean="0">
                <a:solidFill>
                  <a:srgbClr val="ACD433"/>
                </a:solidFill>
                <a:latin typeface="Arial" pitchFamily="34" charset="0"/>
                <a:cs typeface="Arial" pitchFamily="34" charset="0"/>
              </a:rPr>
              <a:t>About Project </a:t>
            </a:r>
            <a:endParaRPr lang="en-IN" sz="4400" dirty="0">
              <a:solidFill>
                <a:srgbClr val="ACD433"/>
              </a:solidFill>
              <a:latin typeface="Arial" pitchFamily="34" charset="0"/>
              <a:cs typeface="Arial" pitchFamily="34" charset="0"/>
            </a:endParaRPr>
          </a:p>
        </p:txBody>
      </p:sp>
      <p:sp>
        <p:nvSpPr>
          <p:cNvPr id="4" name="Content Placeholder 3"/>
          <p:cNvSpPr>
            <a:spLocks noGrp="1"/>
          </p:cNvSpPr>
          <p:nvPr>
            <p:ph sz="half" idx="1"/>
          </p:nvPr>
        </p:nvSpPr>
        <p:spPr>
          <a:xfrm>
            <a:off x="5223164" y="2653146"/>
            <a:ext cx="3804968" cy="3671454"/>
          </a:xfrm>
        </p:spPr>
        <p:txBody>
          <a:bodyPr>
            <a:normAutofit/>
          </a:bodyPr>
          <a:lstStyle/>
          <a:p>
            <a:pPr marL="0" indent="0">
              <a:buNone/>
            </a:pPr>
            <a:r>
              <a:rPr lang="en-IN" sz="1600" dirty="0">
                <a:latin typeface="Arial" panose="020B0604020202020204" pitchFamily="34" charset="0"/>
                <a:cs typeface="Arial" panose="020B0604020202020204" pitchFamily="34" charset="0"/>
              </a:rPr>
              <a:t>Online Car Rental system is the most complete web portal for managing car rental business. It is a system designed specifically for medium and small car rentals business. Administrators of this car rental website can add new or change locations, vehicle pictures, rate card. The </a:t>
            </a:r>
            <a:r>
              <a:rPr lang="en-IN" sz="1600" dirty="0" err="1">
                <a:latin typeface="Arial" panose="020B0604020202020204" pitchFamily="34" charset="0"/>
                <a:cs typeface="Arial" panose="020B0604020202020204" pitchFamily="34" charset="0"/>
              </a:rPr>
              <a:t>eCarRental</a:t>
            </a:r>
            <a:r>
              <a:rPr lang="en-IN" sz="1600" dirty="0">
                <a:latin typeface="Arial" panose="020B0604020202020204" pitchFamily="34" charset="0"/>
                <a:cs typeface="Arial" panose="020B0604020202020204" pitchFamily="34" charset="0"/>
              </a:rPr>
              <a:t> System provides complete functionality of listing and booking </a:t>
            </a:r>
            <a:r>
              <a:rPr lang="en-IN" sz="1600" dirty="0" err="1">
                <a:latin typeface="Arial" panose="020B0604020202020204" pitchFamily="34" charset="0"/>
                <a:cs typeface="Arial" panose="020B0604020202020204" pitchFamily="34" charset="0"/>
              </a:rPr>
              <a:t>car.It</a:t>
            </a:r>
            <a:r>
              <a:rPr lang="en-IN" sz="1600" dirty="0">
                <a:latin typeface="Arial" panose="020B0604020202020204" pitchFamily="34" charset="0"/>
                <a:cs typeface="Arial" panose="020B0604020202020204" pitchFamily="34" charset="0"/>
              </a:rPr>
              <a:t> is a system in which book a car other city/town/village from another </a:t>
            </a:r>
            <a:r>
              <a:rPr lang="en-IN" sz="1600" dirty="0" err="1">
                <a:latin typeface="Arial" panose="020B0604020202020204" pitchFamily="34" charset="0"/>
                <a:cs typeface="Arial" panose="020B0604020202020204" pitchFamily="34" charset="0"/>
              </a:rPr>
              <a:t>place.As</a:t>
            </a:r>
            <a:r>
              <a:rPr lang="en-IN" sz="1600" dirty="0">
                <a:latin typeface="Arial" panose="020B0604020202020204" pitchFamily="34" charset="0"/>
                <a:cs typeface="Arial" panose="020B0604020202020204" pitchFamily="34" charset="0"/>
              </a:rPr>
              <a:t> you want.</a:t>
            </a:r>
          </a:p>
        </p:txBody>
      </p:sp>
    </p:spTree>
    <p:extLst>
      <p:ext uri="{BB962C8B-B14F-4D97-AF65-F5344CB8AC3E}">
        <p14:creationId xmlns:p14="http://schemas.microsoft.com/office/powerpoint/2010/main" val="28534055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6600" y="1905000"/>
            <a:ext cx="3048000" cy="2095500"/>
          </a:xfrm>
        </p:spPr>
        <p:txBody>
          <a:bodyPr/>
          <a:lstStyle/>
          <a:p>
            <a:r>
              <a:rPr lang="en-IN" dirty="0" smtClean="0"/>
              <a:t>THANKS</a:t>
            </a:r>
            <a:endParaRPr lang="en-IN" dirty="0"/>
          </a:p>
        </p:txBody>
      </p:sp>
    </p:spTree>
    <p:extLst>
      <p:ext uri="{BB962C8B-B14F-4D97-AF65-F5344CB8AC3E}">
        <p14:creationId xmlns:p14="http://schemas.microsoft.com/office/powerpoint/2010/main" val="1955966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sz="4900" dirty="0" smtClean="0">
                <a:solidFill>
                  <a:srgbClr val="ACD433"/>
                </a:solidFill>
                <a:latin typeface="Arial" pitchFamily="34" charset="0"/>
                <a:cs typeface="Arial" pitchFamily="34" charset="0"/>
              </a:rPr>
              <a:t>Problems</a:t>
            </a:r>
            <a:endParaRPr lang="en-IN" sz="4900" dirty="0">
              <a:solidFill>
                <a:srgbClr val="ACD433"/>
              </a:solidFill>
              <a:latin typeface="Arial" pitchFamily="34" charset="0"/>
              <a:cs typeface="Arial" pitchFamily="34" charset="0"/>
            </a:endParaRPr>
          </a:p>
        </p:txBody>
      </p:sp>
      <p:sp>
        <p:nvSpPr>
          <p:cNvPr id="3" name="Content Placeholder 2"/>
          <p:cNvSpPr>
            <a:spLocks noGrp="1"/>
          </p:cNvSpPr>
          <p:nvPr>
            <p:ph idx="1"/>
          </p:nvPr>
        </p:nvSpPr>
        <p:spPr>
          <a:xfrm>
            <a:off x="304800" y="2209800"/>
            <a:ext cx="8610599" cy="4495800"/>
          </a:xfrm>
        </p:spPr>
        <p:txBody>
          <a:bodyPr>
            <a:noAutofit/>
          </a:bodyPr>
          <a:lstStyle/>
          <a:p>
            <a:pPr marL="0" indent="0">
              <a:buNone/>
            </a:pPr>
            <a:r>
              <a:rPr lang="en-IN" sz="1400" dirty="0" smtClean="0">
                <a:latin typeface="Arial" panose="020B0604020202020204" pitchFamily="34" charset="0"/>
                <a:cs typeface="Arial" panose="020B0604020202020204" pitchFamily="34" charset="0"/>
              </a:rPr>
              <a:t>The </a:t>
            </a:r>
            <a:r>
              <a:rPr lang="en-IN" sz="1400" dirty="0">
                <a:latin typeface="Arial" panose="020B0604020202020204" pitchFamily="34" charset="0"/>
                <a:cs typeface="Arial" panose="020B0604020202020204" pitchFamily="34" charset="0"/>
              </a:rPr>
              <a:t>current system has many problems in relation to database management, since it is manual system</a:t>
            </a:r>
            <a:r>
              <a:rPr lang="en-IN" sz="1400" dirty="0" smtClean="0">
                <a:latin typeface="Arial" panose="020B0604020202020204" pitchFamily="34" charset="0"/>
                <a:cs typeface="Arial" panose="020B0604020202020204" pitchFamily="34" charset="0"/>
              </a:rPr>
              <a:t>. The </a:t>
            </a:r>
            <a:r>
              <a:rPr lang="en-IN" sz="1400" dirty="0">
                <a:latin typeface="Arial" panose="020B0604020202020204" pitchFamily="34" charset="0"/>
                <a:cs typeface="Arial" panose="020B0604020202020204" pitchFamily="34" charset="0"/>
              </a:rPr>
              <a:t>following are problems of the current system (manual system).      </a:t>
            </a:r>
          </a:p>
          <a:p>
            <a:r>
              <a:rPr lang="en-IN" sz="1400" b="1" dirty="0">
                <a:latin typeface="Arial" panose="020B0604020202020204" pitchFamily="34" charset="0"/>
                <a:cs typeface="Arial" panose="020B0604020202020204" pitchFamily="34" charset="0"/>
              </a:rPr>
              <a:t>Data Security is not assured: -</a:t>
            </a:r>
            <a:r>
              <a:rPr lang="en-IN" sz="1400" dirty="0">
                <a:latin typeface="Arial" panose="020B0604020202020204" pitchFamily="34" charset="0"/>
                <a:cs typeface="Arial" panose="020B0604020202020204" pitchFamily="34" charset="0"/>
              </a:rPr>
              <a:t>This is due to the manual way of recording  the data. It is known that, in manual way, data are being  stored by recording it on </a:t>
            </a:r>
            <a:r>
              <a:rPr lang="en-IN" sz="1400" dirty="0" smtClean="0">
                <a:latin typeface="Arial" panose="020B0604020202020204" pitchFamily="34" charset="0"/>
                <a:cs typeface="Arial" panose="020B0604020202020204" pitchFamily="34" charset="0"/>
              </a:rPr>
              <a:t>paper. Therefore, </a:t>
            </a:r>
            <a:r>
              <a:rPr lang="en-IN" sz="1400" dirty="0">
                <a:latin typeface="Arial" panose="020B0604020202020204" pitchFamily="34" charset="0"/>
                <a:cs typeface="Arial" panose="020B0604020202020204" pitchFamily="34" charset="0"/>
              </a:rPr>
              <a:t>it easily gets  damage or </a:t>
            </a:r>
            <a:r>
              <a:rPr lang="en-IN" sz="1400" dirty="0" smtClean="0">
                <a:latin typeface="Arial" panose="020B0604020202020204" pitchFamily="34" charset="0"/>
                <a:cs typeface="Arial" panose="020B0604020202020204" pitchFamily="34" charset="0"/>
              </a:rPr>
              <a:t>misplaced </a:t>
            </a:r>
            <a:r>
              <a:rPr lang="en-IN" sz="1400" dirty="0">
                <a:latin typeface="Arial" panose="020B0604020202020204" pitchFamily="34" charset="0"/>
                <a:cs typeface="Arial" panose="020B0604020202020204" pitchFamily="34" charset="0"/>
              </a:rPr>
              <a:t>that which  lead to data loss.</a:t>
            </a:r>
          </a:p>
          <a:p>
            <a:r>
              <a:rPr lang="en-IN" sz="1400" dirty="0">
                <a:latin typeface="Arial" panose="020B0604020202020204" pitchFamily="34" charset="0"/>
                <a:cs typeface="Arial" panose="020B0604020202020204" pitchFamily="34" charset="0"/>
              </a:rPr>
              <a:t>Searching &amp; data retrieving mechanism of the system takes a lot of time.</a:t>
            </a:r>
          </a:p>
          <a:p>
            <a:pPr marL="0" indent="0">
              <a:buNone/>
            </a:pPr>
            <a:r>
              <a:rPr lang="en-IN" sz="1400" b="1" dirty="0">
                <a:latin typeface="Arial" panose="020B0604020202020204" pitchFamily="34" charset="0"/>
                <a:cs typeface="Arial" panose="020B0604020202020204" pitchFamily="34" charset="0"/>
              </a:rPr>
              <a:t>Stored Data :- </a:t>
            </a:r>
            <a:r>
              <a:rPr lang="en-IN" sz="1400" dirty="0">
                <a:latin typeface="Arial" panose="020B0604020202020204" pitchFamily="34" charset="0"/>
                <a:cs typeface="Arial" panose="020B0604020202020204" pitchFamily="34" charset="0"/>
              </a:rPr>
              <a:t>The data store takes more cabinet.</a:t>
            </a:r>
          </a:p>
          <a:p>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addition to this it is difficult  in order to add some additional </a:t>
            </a:r>
            <a:r>
              <a:rPr lang="en-IN" sz="1400" dirty="0" smtClean="0">
                <a:latin typeface="Arial" panose="020B0604020202020204" pitchFamily="34" charset="0"/>
                <a:cs typeface="Arial" panose="020B0604020202020204" pitchFamily="34" charset="0"/>
              </a:rPr>
              <a:t>requirements </a:t>
            </a:r>
            <a:r>
              <a:rPr lang="en-IN" sz="1400" dirty="0">
                <a:latin typeface="Arial" panose="020B0604020202020204" pitchFamily="34" charset="0"/>
                <a:cs typeface="Arial" panose="020B0604020202020204" pitchFamily="34" charset="0"/>
              </a:rPr>
              <a:t>to the existing  system’s store  data (i.e. it is not flexible).</a:t>
            </a:r>
          </a:p>
          <a:p>
            <a:r>
              <a:rPr lang="en-IN" sz="1400" dirty="0" smtClean="0">
                <a:latin typeface="Arial" panose="020B0604020202020204" pitchFamily="34" charset="0"/>
                <a:cs typeface="Arial" panose="020B0604020202020204" pitchFamily="34" charset="0"/>
              </a:rPr>
              <a:t>There </a:t>
            </a:r>
            <a:r>
              <a:rPr lang="en-IN" sz="1400" dirty="0">
                <a:latin typeface="Arial" panose="020B0604020202020204" pitchFamily="34" charset="0"/>
                <a:cs typeface="Arial" panose="020B0604020202020204" pitchFamily="34" charset="0"/>
              </a:rPr>
              <a:t>is the loss of  data when  storage place gets natural disaster as well as man-made problems (like  fire).</a:t>
            </a:r>
          </a:p>
          <a:p>
            <a:pPr marL="0" indent="0">
              <a:buNone/>
            </a:pPr>
            <a:r>
              <a:rPr lang="en-IN" sz="1400" b="1" dirty="0">
                <a:latin typeface="Arial" panose="020B0604020202020204" pitchFamily="34" charset="0"/>
                <a:cs typeface="Arial" panose="020B0604020202020204" pitchFamily="34" charset="0"/>
              </a:rPr>
              <a:t>Economy</a:t>
            </a:r>
            <a:r>
              <a:rPr lang="en-IN" sz="1400" b="1" dirty="0" smtClean="0">
                <a:latin typeface="Arial" panose="020B0604020202020204" pitchFamily="34" charset="0"/>
                <a:cs typeface="Arial" panose="020B0604020202020204" pitchFamily="34" charset="0"/>
              </a:rPr>
              <a:t>:- </a:t>
            </a:r>
            <a:r>
              <a:rPr lang="en-IN" sz="1400" dirty="0" smtClean="0">
                <a:latin typeface="Arial" panose="020B0604020202020204" pitchFamily="34" charset="0"/>
                <a:cs typeface="Arial" panose="020B0604020202020204" pitchFamily="34" charset="0"/>
              </a:rPr>
              <a:t>Since </a:t>
            </a:r>
            <a:r>
              <a:rPr lang="en-IN" sz="1400" dirty="0">
                <a:latin typeface="Arial" panose="020B0604020202020204" pitchFamily="34" charset="0"/>
                <a:cs typeface="Arial" panose="020B0604020202020204" pitchFamily="34" charset="0"/>
              </a:rPr>
              <a:t>the system currently uses manual system it is not </a:t>
            </a:r>
            <a:r>
              <a:rPr lang="en-IN" sz="1400" dirty="0" smtClean="0">
                <a:latin typeface="Arial" panose="020B0604020202020204" pitchFamily="34" charset="0"/>
                <a:cs typeface="Arial" panose="020B0604020202020204" pitchFamily="34" charset="0"/>
              </a:rPr>
              <a:t>economically </a:t>
            </a:r>
            <a:r>
              <a:rPr lang="en-IN" sz="1400" dirty="0">
                <a:latin typeface="Arial" panose="020B0604020202020204" pitchFamily="34" charset="0"/>
                <a:cs typeface="Arial" panose="020B0604020202020204" pitchFamily="34" charset="0"/>
              </a:rPr>
              <a:t>sufficient  i.e. there is wastage of material &amp;time.</a:t>
            </a:r>
          </a:p>
          <a:p>
            <a:r>
              <a:rPr lang="en-IN" sz="1400" dirty="0">
                <a:latin typeface="Arial" panose="020B0604020202020204" pitchFamily="34" charset="0"/>
                <a:cs typeface="Arial" panose="020B0604020202020204" pitchFamily="34" charset="0"/>
              </a:rPr>
              <a:t>There is one drawback of OLA CABS System</a:t>
            </a:r>
            <a:r>
              <a:rPr lang="en-IN" sz="1400" dirty="0" smtClean="0">
                <a:latin typeface="Arial" panose="020B0604020202020204" pitchFamily="34" charset="0"/>
                <a:cs typeface="Arial" panose="020B0604020202020204" pitchFamily="34" charset="0"/>
              </a:rPr>
              <a:t>. This </a:t>
            </a:r>
            <a:r>
              <a:rPr lang="en-IN" sz="1400" dirty="0">
                <a:latin typeface="Arial" panose="020B0604020202020204" pitchFamily="34" charset="0"/>
                <a:cs typeface="Arial" panose="020B0604020202020204" pitchFamily="34" charset="0"/>
              </a:rPr>
              <a:t>system can book car/auto/taxi/jeep within a city. One another thing is traveller or normal personal books a vehicle for rent </a:t>
            </a:r>
            <a:r>
              <a:rPr lang="en-IN" sz="1400" dirty="0" smtClean="0">
                <a:latin typeface="Arial" panose="020B0604020202020204" pitchFamily="34" charset="0"/>
                <a:cs typeface="Arial" panose="020B0604020202020204" pitchFamily="34" charset="0"/>
              </a:rPr>
              <a:t>purpose, can </a:t>
            </a:r>
            <a:r>
              <a:rPr lang="en-IN" sz="1400" dirty="0">
                <a:latin typeface="Arial" panose="020B0604020202020204" pitchFamily="34" charset="0"/>
                <a:cs typeface="Arial" panose="020B0604020202020204" pitchFamily="34" charset="0"/>
              </a:rPr>
              <a:t>book within a city/town/village</a:t>
            </a:r>
            <a:r>
              <a:rPr lang="en-IN" sz="1400" dirty="0" smtClean="0">
                <a:latin typeface="Arial" panose="020B0604020202020204" pitchFamily="34" charset="0"/>
                <a:cs typeface="Arial" panose="020B0604020202020204" pitchFamily="34" charset="0"/>
              </a:rPr>
              <a:t>. They </a:t>
            </a:r>
            <a:r>
              <a:rPr lang="en-IN" sz="1400" dirty="0">
                <a:latin typeface="Arial" panose="020B0604020202020204" pitchFamily="34" charset="0"/>
                <a:cs typeface="Arial" panose="020B0604020202020204" pitchFamily="34" charset="0"/>
              </a:rPr>
              <a:t>cannot communicate for rent when present in other city. Solution is this project.</a:t>
            </a:r>
          </a:p>
        </p:txBody>
      </p:sp>
    </p:spTree>
    <p:extLst>
      <p:ext uri="{BB962C8B-B14F-4D97-AF65-F5344CB8AC3E}">
        <p14:creationId xmlns:p14="http://schemas.microsoft.com/office/powerpoint/2010/main" val="1500963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8229600" cy="914400"/>
          </a:xfrm>
        </p:spPr>
        <p:txBody>
          <a:bodyPr>
            <a:normAutofit/>
          </a:bodyPr>
          <a:lstStyle/>
          <a:p>
            <a:r>
              <a:rPr lang="en-US" dirty="0" smtClean="0">
                <a:solidFill>
                  <a:srgbClr val="ACD433"/>
                </a:solidFill>
                <a:latin typeface="Arial" pitchFamily="34" charset="0"/>
                <a:cs typeface="Arial" pitchFamily="34" charset="0"/>
              </a:rPr>
              <a:t>                   </a:t>
            </a:r>
            <a:r>
              <a:rPr lang="en-US" sz="4900" dirty="0" smtClean="0">
                <a:solidFill>
                  <a:srgbClr val="ACD433"/>
                </a:solidFill>
                <a:latin typeface="Arial" pitchFamily="34" charset="0"/>
                <a:cs typeface="Arial" pitchFamily="34" charset="0"/>
              </a:rPr>
              <a:t>Solution    </a:t>
            </a:r>
            <a:r>
              <a:rPr lang="en-US" dirty="0" smtClean="0">
                <a:solidFill>
                  <a:srgbClr val="ACD433"/>
                </a:solidFill>
                <a:latin typeface="Arial" pitchFamily="34" charset="0"/>
                <a:cs typeface="Arial" pitchFamily="34" charset="0"/>
              </a:rPr>
              <a:t>  </a:t>
            </a:r>
            <a:endParaRPr lang="en-IN" dirty="0">
              <a:solidFill>
                <a:srgbClr val="ACD433"/>
              </a:solidFill>
              <a:latin typeface="Arial" pitchFamily="34" charset="0"/>
              <a:cs typeface="Arial" pitchFamily="34" charset="0"/>
            </a:endParaRPr>
          </a:p>
        </p:txBody>
      </p:sp>
      <p:sp>
        <p:nvSpPr>
          <p:cNvPr id="3" name="Content Placeholder 2"/>
          <p:cNvSpPr>
            <a:spLocks noGrp="1"/>
          </p:cNvSpPr>
          <p:nvPr>
            <p:ph idx="1"/>
          </p:nvPr>
        </p:nvSpPr>
        <p:spPr>
          <a:xfrm>
            <a:off x="304800" y="2362200"/>
            <a:ext cx="8610600" cy="3962400"/>
          </a:xfrm>
        </p:spPr>
        <p:txBody>
          <a:bodyPr>
            <a:normAutofit/>
          </a:bodyPr>
          <a:lstStyle/>
          <a:p>
            <a:pPr>
              <a:buFont typeface="Wingdings"/>
              <a:buChar char="q"/>
            </a:pPr>
            <a:r>
              <a:rPr lang="en-US" sz="1600" dirty="0" smtClean="0">
                <a:latin typeface="Arial" pitchFamily="34" charset="0"/>
                <a:cs typeface="Arial" pitchFamily="34" charset="0"/>
              </a:rPr>
              <a:t>To reduce the paper </a:t>
            </a:r>
            <a:r>
              <a:rPr lang="en-US" sz="1600" dirty="0" err="1" smtClean="0">
                <a:latin typeface="Arial" pitchFamily="34" charset="0"/>
                <a:cs typeface="Arial" pitchFamily="34" charset="0"/>
              </a:rPr>
              <a:t>effort,to</a:t>
            </a:r>
            <a:r>
              <a:rPr lang="en-US" sz="1600" dirty="0" smtClean="0">
                <a:latin typeface="Arial" pitchFamily="34" charset="0"/>
                <a:cs typeface="Arial" pitchFamily="34" charset="0"/>
              </a:rPr>
              <a:t> save time etc. </a:t>
            </a:r>
            <a:r>
              <a:rPr lang="en-US" sz="1600" dirty="0" err="1" smtClean="0">
                <a:latin typeface="Arial" pitchFamily="34" charset="0"/>
                <a:cs typeface="Arial" pitchFamily="34" charset="0"/>
              </a:rPr>
              <a:t>thing.We</a:t>
            </a:r>
            <a:r>
              <a:rPr lang="en-US" sz="1600" dirty="0" smtClean="0">
                <a:latin typeface="Arial" pitchFamily="34" charset="0"/>
                <a:cs typeface="Arial" pitchFamily="34" charset="0"/>
              </a:rPr>
              <a:t> introduce a project which is solution of problem. With help of software can achieve a </a:t>
            </a:r>
            <a:r>
              <a:rPr lang="en-US" sz="1600" dirty="0" err="1" smtClean="0">
                <a:latin typeface="Arial" pitchFamily="34" charset="0"/>
                <a:cs typeface="Arial" pitchFamily="34" charset="0"/>
              </a:rPr>
              <a:t>solution.In</a:t>
            </a:r>
            <a:r>
              <a:rPr lang="en-US" sz="1600" dirty="0" smtClean="0">
                <a:latin typeface="Arial" pitchFamily="34" charset="0"/>
                <a:cs typeface="Arial" pitchFamily="34" charset="0"/>
              </a:rPr>
              <a:t> this solution require a some </a:t>
            </a:r>
            <a:r>
              <a:rPr lang="en-US" sz="1600" dirty="0" err="1" smtClean="0">
                <a:latin typeface="Arial" pitchFamily="34" charset="0"/>
                <a:cs typeface="Arial" pitchFamily="34" charset="0"/>
              </a:rPr>
              <a:t>tools,programming</a:t>
            </a:r>
            <a:r>
              <a:rPr lang="en-US" sz="1600" dirty="0" smtClean="0">
                <a:latin typeface="Arial" pitchFamily="34" charset="0"/>
                <a:cs typeface="Arial" pitchFamily="34" charset="0"/>
              </a:rPr>
              <a:t>.</a:t>
            </a:r>
          </a:p>
          <a:p>
            <a:pPr>
              <a:buFont typeface="Wingdings"/>
              <a:buChar char="q"/>
            </a:pPr>
            <a:r>
              <a:rPr lang="en-IN" sz="1600" dirty="0" smtClean="0">
                <a:latin typeface="Arial" pitchFamily="34" charset="0"/>
                <a:cs typeface="Arial" pitchFamily="34" charset="0"/>
              </a:rPr>
              <a:t>The main idea of Rent Car System is using the internet technology with our daily life. Our project helps the rent car office and our main target who are the customers. The employee needs an automated system that helps him and speed up his work with professional way.                          </a:t>
            </a:r>
          </a:p>
          <a:p>
            <a:pPr>
              <a:buFont typeface="Wingdings"/>
              <a:buChar char="q"/>
            </a:pPr>
            <a:r>
              <a:rPr lang="en-IN" sz="1600" dirty="0" smtClean="0">
                <a:latin typeface="Arial" pitchFamily="34" charset="0"/>
                <a:cs typeface="Arial" pitchFamily="34" charset="0"/>
              </a:rPr>
              <a:t>Vehicle rental project is a online web portal implemented in asp.net platform using c# programming language. This system is useful for cab organizing companies for efficiently managing and organizing cab service for large number of users through internet. Users can book cab service from any were in the world and take service when they visit that city. There are different services provided based on different level of cab standards.</a:t>
            </a:r>
            <a:endParaRPr lang="en-IN"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229600" cy="1066800"/>
          </a:xfrm>
        </p:spPr>
        <p:txBody>
          <a:bodyPr>
            <a:normAutofit/>
          </a:bodyPr>
          <a:lstStyle/>
          <a:p>
            <a:r>
              <a:rPr lang="en-US" dirty="0" smtClean="0">
                <a:solidFill>
                  <a:srgbClr val="33CC33"/>
                </a:solidFill>
              </a:rPr>
              <a:t>             </a:t>
            </a:r>
            <a:r>
              <a:rPr lang="en-US" sz="4400" dirty="0" smtClean="0">
                <a:solidFill>
                  <a:srgbClr val="ACD433"/>
                </a:solidFill>
                <a:latin typeface="Arial" pitchFamily="34" charset="0"/>
                <a:cs typeface="Arial" pitchFamily="34" charset="0"/>
              </a:rPr>
              <a:t>Requirement Analysis</a:t>
            </a:r>
            <a:endParaRPr lang="en-IN" sz="4400" dirty="0">
              <a:solidFill>
                <a:srgbClr val="ACD433"/>
              </a:solidFill>
              <a:latin typeface="Arial" pitchFamily="34" charset="0"/>
              <a:cs typeface="Arial" pitchFamily="34" charset="0"/>
            </a:endParaRPr>
          </a:p>
        </p:txBody>
      </p:sp>
      <p:sp>
        <p:nvSpPr>
          <p:cNvPr id="4" name="Content Placeholder 3"/>
          <p:cNvSpPr>
            <a:spLocks noGrp="1"/>
          </p:cNvSpPr>
          <p:nvPr>
            <p:ph idx="1"/>
          </p:nvPr>
        </p:nvSpPr>
        <p:spPr>
          <a:xfrm>
            <a:off x="152400" y="2209800"/>
            <a:ext cx="8839199" cy="4495800"/>
          </a:xfrm>
        </p:spPr>
        <p:txBody>
          <a:bodyPr>
            <a:noAutofit/>
          </a:bodyPr>
          <a:lstStyle/>
          <a:p>
            <a:pPr marL="0" indent="0">
              <a:buNone/>
            </a:pPr>
            <a:r>
              <a:rPr lang="en-IN" sz="1400" dirty="0">
                <a:latin typeface="Arial" panose="020B0604020202020204" pitchFamily="34" charset="0"/>
                <a:cs typeface="Arial" panose="020B0604020202020204" pitchFamily="34" charset="0"/>
              </a:rPr>
              <a:t>The operation of the system will be </a:t>
            </a:r>
            <a:r>
              <a:rPr lang="en-IN" sz="1400" dirty="0" smtClean="0">
                <a:latin typeface="Arial" panose="020B0604020202020204" pitchFamily="34" charset="0"/>
                <a:cs typeface="Arial" panose="020B0604020202020204" pitchFamily="34" charset="0"/>
              </a:rPr>
              <a:t>measured  </a:t>
            </a:r>
            <a:r>
              <a:rPr lang="en-IN" sz="1400" dirty="0">
                <a:latin typeface="Arial" panose="020B0604020202020204" pitchFamily="34" charset="0"/>
                <a:cs typeface="Arial" panose="020B0604020202020204" pitchFamily="34" charset="0"/>
              </a:rPr>
              <a:t>in relation to the existing system &amp; the advantages </a:t>
            </a:r>
            <a:r>
              <a:rPr lang="en-IN" sz="1400" dirty="0" smtClean="0">
                <a:latin typeface="Arial" panose="020B0604020202020204" pitchFamily="34" charset="0"/>
                <a:cs typeface="Arial" panose="020B0604020202020204" pitchFamily="34" charset="0"/>
              </a:rPr>
              <a:t>it</a:t>
            </a:r>
            <a:r>
              <a:rPr lang="en-IN" sz="1400" dirty="0">
                <a:latin typeface="Arial" panose="020B0604020202020204" pitchFamily="34" charset="0"/>
                <a:cs typeface="Arial" panose="020B0604020202020204" pitchFamily="34" charset="0"/>
              </a:rPr>
              <a:t> provides to the user. Be sides this the profit it increases in the company will be identified clearly &amp; set the feasibility of the project. The process of  determining  the characteristics of the system built in terms of its operational expenditure &amp;  maximum output can give : </a:t>
            </a:r>
          </a:p>
          <a:p>
            <a:r>
              <a:rPr lang="en-IN" sz="1400" b="1" dirty="0">
                <a:latin typeface="Arial" panose="020B0604020202020204" pitchFamily="34" charset="0"/>
                <a:cs typeface="Arial" panose="020B0604020202020204" pitchFamily="34" charset="0"/>
              </a:rPr>
              <a:t>Technical Feasibility :-</a:t>
            </a:r>
          </a:p>
          <a:p>
            <a:pPr marL="0" indent="0">
              <a:buNone/>
            </a:pPr>
            <a:r>
              <a:rPr lang="en-IN" sz="1400" dirty="0">
                <a:latin typeface="Arial" panose="020B0604020202020204" pitchFamily="34" charset="0"/>
                <a:cs typeface="Arial" panose="020B0604020202020204" pitchFamily="34" charset="0"/>
              </a:rPr>
              <a:t>It is planned  to implement the system using  </a:t>
            </a:r>
            <a:r>
              <a:rPr lang="en-IN" sz="1400" dirty="0" err="1">
                <a:latin typeface="Arial" panose="020B0604020202020204" pitchFamily="34" charset="0"/>
                <a:cs typeface="Arial" panose="020B0604020202020204" pitchFamily="34" charset="0"/>
              </a:rPr>
              <a:t>Asp.Net</a:t>
            </a:r>
            <a:r>
              <a:rPr lang="en-IN" sz="1400" dirty="0">
                <a:latin typeface="Arial" panose="020B0604020202020204" pitchFamily="34" charset="0"/>
                <a:cs typeface="Arial" panose="020B0604020202020204" pitchFamily="34" charset="0"/>
              </a:rPr>
              <a:t>, </a:t>
            </a:r>
            <a:r>
              <a:rPr lang="en-IN" sz="1400" dirty="0" err="1">
                <a:latin typeface="Arial" panose="020B0604020202020204" pitchFamily="34" charset="0"/>
                <a:cs typeface="Arial" panose="020B0604020202020204" pitchFamily="34" charset="0"/>
              </a:rPr>
              <a:t>MySQL,HTML</a:t>
            </a:r>
            <a:r>
              <a:rPr lang="en-IN" sz="1400" dirty="0">
                <a:latin typeface="Arial" panose="020B0604020202020204" pitchFamily="34" charset="0"/>
                <a:cs typeface="Arial" panose="020B0604020202020204" pitchFamily="34" charset="0"/>
              </a:rPr>
              <a:t>. It is evident that the necessary soft-ware &amp; hardware are available for development &amp;' implementation of the system. All of the software except window 7 operating system that we use is free download  &amp; hence we  can  confidently conclude that this system is indeed   technically  feasible.</a:t>
            </a:r>
          </a:p>
          <a:p>
            <a:r>
              <a:rPr lang="en-IN" sz="1400" b="1" dirty="0">
                <a:latin typeface="Arial" panose="020B0604020202020204" pitchFamily="34" charset="0"/>
                <a:cs typeface="Arial" panose="020B0604020202020204" pitchFamily="34" charset="0"/>
              </a:rPr>
              <a:t>Organisational Feasibility:-</a:t>
            </a:r>
          </a:p>
          <a:p>
            <a:pPr marL="0" indent="0">
              <a:buNone/>
            </a:pPr>
            <a:r>
              <a:rPr lang="en-IN" sz="1400" dirty="0">
                <a:latin typeface="Arial" panose="020B0604020202020204" pitchFamily="34" charset="0"/>
                <a:cs typeface="Arial" panose="020B0604020202020204" pitchFamily="34" charset="0"/>
              </a:rPr>
              <a:t>Since developing this new system will solve most of the car rental company’s problem, the consistent support from the development team &amp; t he training of users will surely deliver a system that will solve the existing business problems and  take  advantage of various  opportunities</a:t>
            </a:r>
          </a:p>
          <a:p>
            <a:r>
              <a:rPr lang="en-IN" sz="1400" dirty="0">
                <a:latin typeface="Arial" panose="020B0604020202020204" pitchFamily="34" charset="0"/>
                <a:cs typeface="Arial" panose="020B0604020202020204" pitchFamily="34" charset="0"/>
              </a:rPr>
              <a:t>.</a:t>
            </a:r>
            <a:r>
              <a:rPr lang="en-IN" sz="1400" b="1" dirty="0">
                <a:latin typeface="Arial" panose="020B0604020202020204" pitchFamily="34" charset="0"/>
                <a:cs typeface="Arial" panose="020B0604020202020204" pitchFamily="34" charset="0"/>
              </a:rPr>
              <a:t>Operational Feasibility:-</a:t>
            </a:r>
          </a:p>
          <a:p>
            <a:pPr marL="0" indent="0">
              <a:buNone/>
            </a:pPr>
            <a:r>
              <a:rPr lang="en-IN" sz="1400" dirty="0">
                <a:latin typeface="Arial" panose="020B0604020202020204" pitchFamily="34" charset="0"/>
                <a:cs typeface="Arial" panose="020B0604020202020204" pitchFamily="34" charset="0"/>
              </a:rPr>
              <a:t>It is standard that insures the enter operability without shifting completion &amp;' innovation among user, to the benefit of public both in terms of costs &amp; services quality, the proposed system </a:t>
            </a:r>
            <a:r>
              <a:rPr lang="en-IN" sz="1400" dirty="0" smtClean="0">
                <a:latin typeface="Arial" panose="020B0604020202020204" pitchFamily="34" charset="0"/>
                <a:cs typeface="Arial" panose="020B0604020202020204" pitchFamily="34" charset="0"/>
              </a:rPr>
              <a:t>is acceptable </a:t>
            </a:r>
            <a:r>
              <a:rPr lang="en-IN" sz="1400" dirty="0">
                <a:latin typeface="Arial" panose="020B0604020202020204" pitchFamily="34" charset="0"/>
                <a:cs typeface="Arial" panose="020B0604020202020204" pitchFamily="34" charset="0"/>
              </a:rPr>
              <a:t>to the users. So that the proposed system operationally feasible.</a:t>
            </a:r>
          </a:p>
          <a:p>
            <a:endParaRPr lang="en-IN" sz="1400" dirty="0"/>
          </a:p>
          <a:p>
            <a:endParaRPr lang="en-IN" sz="1400" dirty="0"/>
          </a:p>
          <a:p>
            <a:endParaRPr lang="en-IN" sz="1400" dirty="0"/>
          </a:p>
        </p:txBody>
      </p:sp>
    </p:spTree>
    <p:extLst>
      <p:ext uri="{BB962C8B-B14F-4D97-AF65-F5344CB8AC3E}">
        <p14:creationId xmlns:p14="http://schemas.microsoft.com/office/powerpoint/2010/main" val="37012918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990600"/>
          </a:xfrm>
        </p:spPr>
        <p:txBody>
          <a:bodyPr>
            <a:normAutofit/>
          </a:bodyPr>
          <a:lstStyle/>
          <a:p>
            <a:r>
              <a:rPr lang="en-US" dirty="0" smtClean="0">
                <a:solidFill>
                  <a:srgbClr val="ACD433"/>
                </a:solidFill>
                <a:latin typeface="Arial" panose="020B0604020202020204" pitchFamily="34" charset="0"/>
                <a:cs typeface="Arial" panose="020B0604020202020204" pitchFamily="34" charset="0"/>
              </a:rPr>
              <a:t>               </a:t>
            </a:r>
            <a:r>
              <a:rPr lang="en-US" sz="4400" dirty="0" smtClean="0">
                <a:solidFill>
                  <a:srgbClr val="ACD433"/>
                </a:solidFill>
                <a:latin typeface="Arial" pitchFamily="34" charset="0"/>
                <a:cs typeface="Arial" pitchFamily="34" charset="0"/>
              </a:rPr>
              <a:t>Tools &amp; Technology</a:t>
            </a:r>
            <a:endParaRPr lang="en-IN" sz="4400" dirty="0">
              <a:solidFill>
                <a:srgbClr val="ACD433"/>
              </a:solidFill>
              <a:latin typeface="Arial" pitchFamily="34" charset="0"/>
              <a:cs typeface="Arial" pitchFamily="34" charset="0"/>
            </a:endParaRPr>
          </a:p>
        </p:txBody>
      </p:sp>
      <p:sp>
        <p:nvSpPr>
          <p:cNvPr id="4" name="Content Placeholder 3"/>
          <p:cNvSpPr>
            <a:spLocks noGrp="1"/>
          </p:cNvSpPr>
          <p:nvPr>
            <p:ph idx="1"/>
          </p:nvPr>
        </p:nvSpPr>
        <p:spPr>
          <a:xfrm>
            <a:off x="381001" y="2362200"/>
            <a:ext cx="8534400" cy="4343400"/>
          </a:xfrm>
        </p:spPr>
        <p:txBody>
          <a:bodyPr>
            <a:normAutofit/>
          </a:bodyPr>
          <a:lstStyle/>
          <a:p>
            <a:r>
              <a:rPr lang="en-IN" sz="1600" b="1" dirty="0">
                <a:latin typeface="Arial" panose="020B0604020202020204" pitchFamily="34" charset="0"/>
                <a:cs typeface="Arial" panose="020B0604020202020204" pitchFamily="34" charset="0"/>
              </a:rPr>
              <a:t>.</a:t>
            </a:r>
            <a:r>
              <a:rPr lang="en-IN" sz="1600" b="1" dirty="0" smtClean="0">
                <a:latin typeface="Arial" panose="020B0604020202020204" pitchFamily="34" charset="0"/>
                <a:cs typeface="Arial" panose="020B0604020202020204" pitchFamily="34" charset="0"/>
              </a:rPr>
              <a:t>NET</a:t>
            </a:r>
            <a:r>
              <a:rPr lang="en-IN" sz="1600" b="1" dirty="0">
                <a:latin typeface="Arial" panose="020B0604020202020204" pitchFamily="34" charset="0"/>
                <a:cs typeface="Arial" panose="020B0604020202020204" pitchFamily="34" charset="0"/>
              </a:rPr>
              <a:t> </a:t>
            </a:r>
            <a:r>
              <a:rPr lang="en-IN" sz="1600" b="1" dirty="0" smtClean="0">
                <a:latin typeface="Arial" panose="020B0604020202020204" pitchFamily="34" charset="0"/>
                <a:cs typeface="Arial" panose="020B0604020202020204" pitchFamily="34" charset="0"/>
              </a:rPr>
              <a:t>-  </a:t>
            </a:r>
            <a:r>
              <a:rPr lang="en-IN" sz="1600" dirty="0">
                <a:latin typeface="Arial" panose="020B0604020202020204" pitchFamily="34" charset="0"/>
                <a:cs typeface="Arial" panose="020B0604020202020204" pitchFamily="34" charset="0"/>
              </a:rPr>
              <a:t>.NET is a developer platform made up of tools, programming languages, and libraries for building many different types of applications.</a:t>
            </a:r>
          </a:p>
          <a:p>
            <a:r>
              <a:rPr lang="en-IN" sz="1600" dirty="0" smtClean="0">
                <a:latin typeface="Arial" panose="020B0604020202020204" pitchFamily="34" charset="0"/>
                <a:cs typeface="Arial" panose="020B0604020202020204" pitchFamily="34" charset="0"/>
              </a:rPr>
              <a:t>The </a:t>
            </a:r>
            <a:r>
              <a:rPr lang="en-IN" sz="1600" dirty="0">
                <a:latin typeface="Arial" panose="020B0604020202020204" pitchFamily="34" charset="0"/>
                <a:cs typeface="Arial" panose="020B0604020202020204" pitchFamily="34" charset="0"/>
              </a:rPr>
              <a:t>base platform provides components that apply to all different types of apps. Additional frameworks, such as ASP.NET, extend .NET with components for building specific types of apps.</a:t>
            </a:r>
          </a:p>
          <a:p>
            <a:r>
              <a:rPr lang="en-IN" sz="1600" dirty="0">
                <a:latin typeface="Arial" panose="020B0604020202020204" pitchFamily="34" charset="0"/>
                <a:cs typeface="Arial" panose="020B0604020202020204" pitchFamily="34" charset="0"/>
              </a:rPr>
              <a:t>The C#, F#, and Visual Basic programming languages.</a:t>
            </a:r>
          </a:p>
          <a:p>
            <a:r>
              <a:rPr lang="en-IN" sz="1600" b="1" dirty="0" smtClean="0">
                <a:latin typeface="Arial" panose="020B0604020202020204" pitchFamily="34" charset="0"/>
                <a:cs typeface="Arial" panose="020B0604020202020204" pitchFamily="34" charset="0"/>
              </a:rPr>
              <a:t>C# - </a:t>
            </a:r>
            <a:r>
              <a:rPr lang="en-IN" sz="1600" dirty="0" smtClean="0">
                <a:latin typeface="Arial" panose="020B0604020202020204" pitchFamily="34" charset="0"/>
                <a:cs typeface="Arial" panose="020B0604020202020204" pitchFamily="34" charset="0"/>
              </a:rPr>
              <a:t>C</a:t>
            </a:r>
            <a:r>
              <a:rPr lang="en-IN" sz="1600" dirty="0">
                <a:latin typeface="Arial" panose="020B0604020202020204" pitchFamily="34" charset="0"/>
                <a:cs typeface="Arial" panose="020B0604020202020204" pitchFamily="34" charset="0"/>
              </a:rPr>
              <a:t>#  is a general-purpose, multi-paradigm programming language encompassing strong typing, lexically scoped, imperative, declarative, functional, generic, object-oriented (class-based), and component-oriented programming disciplines.</a:t>
            </a:r>
          </a:p>
          <a:p>
            <a:r>
              <a:rPr lang="en-IN" sz="1600" b="1" dirty="0" smtClean="0">
                <a:latin typeface="Arial" panose="020B0604020202020204" pitchFamily="34" charset="0"/>
                <a:cs typeface="Arial" panose="020B0604020202020204" pitchFamily="34" charset="0"/>
              </a:rPr>
              <a:t>MySQL - </a:t>
            </a:r>
            <a:r>
              <a:rPr lang="en-IN" sz="1600" dirty="0" smtClean="0">
                <a:latin typeface="Arial" panose="020B0604020202020204" pitchFamily="34" charset="0"/>
                <a:cs typeface="Arial" panose="020B0604020202020204" pitchFamily="34" charset="0"/>
              </a:rPr>
              <a:t>MySQL</a:t>
            </a:r>
            <a:r>
              <a:rPr lang="en-IN" sz="1600" dirty="0">
                <a:latin typeface="Arial" panose="020B0604020202020204" pitchFamily="34" charset="0"/>
                <a:cs typeface="Arial" panose="020B0604020202020204" pitchFamily="34" charset="0"/>
              </a:rPr>
              <a:t> is an open-source relational database management system (RDBMS).Its name is a combination of "My", the name of co-founder Michael </a:t>
            </a:r>
            <a:r>
              <a:rPr lang="en-IN" sz="1600" dirty="0" err="1">
                <a:latin typeface="Arial" panose="020B0604020202020204" pitchFamily="34" charset="0"/>
                <a:cs typeface="Arial" panose="020B0604020202020204" pitchFamily="34" charset="0"/>
              </a:rPr>
              <a:t>Widenius's</a:t>
            </a:r>
            <a:r>
              <a:rPr lang="en-IN" sz="1600" dirty="0">
                <a:latin typeface="Arial" panose="020B0604020202020204" pitchFamily="34" charset="0"/>
                <a:cs typeface="Arial" panose="020B0604020202020204" pitchFamily="34" charset="0"/>
              </a:rPr>
              <a:t> daughter,[7] and "SQL", the abbreviation for Structured Query Language.</a:t>
            </a:r>
          </a:p>
        </p:txBody>
      </p:sp>
    </p:spTree>
    <p:extLst>
      <p:ext uri="{BB962C8B-B14F-4D97-AF65-F5344CB8AC3E}">
        <p14:creationId xmlns:p14="http://schemas.microsoft.com/office/powerpoint/2010/main" val="654559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t>
            </a:r>
            <a:r>
              <a:rPr lang="en-US" sz="4400" dirty="0" smtClean="0">
                <a:solidFill>
                  <a:srgbClr val="ACD433"/>
                </a:solidFill>
                <a:latin typeface="Arial" pitchFamily="34" charset="0"/>
                <a:cs typeface="Arial" pitchFamily="34" charset="0"/>
              </a:rPr>
              <a:t>Module</a:t>
            </a:r>
            <a:endParaRPr lang="en-IN" sz="4400" dirty="0">
              <a:solidFill>
                <a:srgbClr val="ACD433"/>
              </a:solidFill>
              <a:latin typeface="Arial" pitchFamily="34" charset="0"/>
              <a:cs typeface="Arial" pitchFamily="34" charset="0"/>
            </a:endParaRPr>
          </a:p>
        </p:txBody>
      </p:sp>
      <p:sp>
        <p:nvSpPr>
          <p:cNvPr id="4" name="Text Placeholder 3"/>
          <p:cNvSpPr>
            <a:spLocks noGrp="1"/>
          </p:cNvSpPr>
          <p:nvPr>
            <p:ph sz="half" idx="1"/>
          </p:nvPr>
        </p:nvSpPr>
        <p:spPr>
          <a:xfrm>
            <a:off x="381000" y="2667000"/>
            <a:ext cx="4046220" cy="3810003"/>
          </a:xfrm>
        </p:spPr>
        <p:txBody>
          <a:bodyPr>
            <a:noAutofit/>
          </a:bodyPr>
          <a:lstStyle/>
          <a:p>
            <a:pPr marL="0" indent="0">
              <a:buNone/>
            </a:pPr>
            <a:r>
              <a:rPr lang="en-IN" sz="2400" dirty="0">
                <a:solidFill>
                  <a:schemeClr val="tx1">
                    <a:lumMod val="75000"/>
                    <a:lumOff val="25000"/>
                  </a:schemeClr>
                </a:solidFill>
                <a:latin typeface="Arial" panose="020B0604020202020204" pitchFamily="34" charset="0"/>
                <a:cs typeface="Arial" panose="020B0604020202020204" pitchFamily="34" charset="0"/>
              </a:rPr>
              <a:t>It has three modules :</a:t>
            </a:r>
          </a:p>
          <a:p>
            <a:r>
              <a:rPr lang="en-IN" sz="2400" dirty="0">
                <a:solidFill>
                  <a:schemeClr val="tx1">
                    <a:lumMod val="75000"/>
                    <a:lumOff val="25000"/>
                  </a:schemeClr>
                </a:solidFill>
                <a:latin typeface="Arial" panose="020B0604020202020204" pitchFamily="34" charset="0"/>
                <a:cs typeface="Arial" panose="020B0604020202020204" pitchFamily="34" charset="0"/>
              </a:rPr>
              <a:t>Admin</a:t>
            </a:r>
          </a:p>
          <a:p>
            <a:r>
              <a:rPr lang="en-IN" sz="2400" dirty="0" smtClean="0">
                <a:solidFill>
                  <a:schemeClr val="tx1">
                    <a:lumMod val="75000"/>
                    <a:lumOff val="25000"/>
                  </a:schemeClr>
                </a:solidFill>
                <a:latin typeface="Arial" panose="020B0604020202020204" pitchFamily="34" charset="0"/>
                <a:cs typeface="Arial" panose="020B0604020202020204" pitchFamily="34" charset="0"/>
              </a:rPr>
              <a:t>Vendor</a:t>
            </a:r>
            <a:endParaRPr lang="en-IN" sz="2400" dirty="0">
              <a:solidFill>
                <a:schemeClr val="tx1">
                  <a:lumMod val="75000"/>
                  <a:lumOff val="25000"/>
                </a:schemeClr>
              </a:solidFill>
              <a:latin typeface="Arial" panose="020B0604020202020204" pitchFamily="34" charset="0"/>
              <a:cs typeface="Arial" panose="020B0604020202020204" pitchFamily="34" charset="0"/>
            </a:endParaRPr>
          </a:p>
          <a:p>
            <a:r>
              <a:rPr lang="en-IN" sz="2400" dirty="0" smtClean="0">
                <a:solidFill>
                  <a:schemeClr val="tx1">
                    <a:lumMod val="75000"/>
                    <a:lumOff val="25000"/>
                  </a:schemeClr>
                </a:solidFill>
                <a:latin typeface="Arial" panose="020B0604020202020204" pitchFamily="34" charset="0"/>
                <a:cs typeface="Arial" panose="020B0604020202020204" pitchFamily="34" charset="0"/>
              </a:rPr>
              <a:t>Customer</a:t>
            </a:r>
          </a:p>
        </p:txBody>
      </p:sp>
      <p:sp>
        <p:nvSpPr>
          <p:cNvPr id="5" name="Content Placeholder 4"/>
          <p:cNvSpPr>
            <a:spLocks noGrp="1"/>
          </p:cNvSpPr>
          <p:nvPr>
            <p:ph sz="half" idx="2"/>
          </p:nvPr>
        </p:nvSpPr>
        <p:spPr>
          <a:xfrm>
            <a:off x="4640580" y="2489199"/>
            <a:ext cx="4198620" cy="4140201"/>
          </a:xfrm>
        </p:spPr>
        <p:txBody>
          <a:bodyPr>
            <a:normAutofit fontScale="85000" lnSpcReduction="20000"/>
          </a:bodyPr>
          <a:lstStyle/>
          <a:p>
            <a:pPr marL="0" indent="0">
              <a:buNone/>
            </a:pPr>
            <a:r>
              <a:rPr lang="en-IN" sz="1900" b="1" dirty="0">
                <a:latin typeface="Arial" panose="020B0604020202020204" pitchFamily="34" charset="0"/>
                <a:cs typeface="Arial" panose="020B0604020202020204" pitchFamily="34" charset="0"/>
              </a:rPr>
              <a:t>Admin :</a:t>
            </a:r>
          </a:p>
          <a:p>
            <a:r>
              <a:rPr lang="en-IN" sz="1900" dirty="0">
                <a:latin typeface="Arial" panose="020B0604020202020204" pitchFamily="34" charset="0"/>
                <a:cs typeface="Arial" panose="020B0604020202020204" pitchFamily="34" charset="0"/>
              </a:rPr>
              <a:t> Login</a:t>
            </a:r>
          </a:p>
          <a:p>
            <a:r>
              <a:rPr lang="en-IN" sz="1900" dirty="0">
                <a:latin typeface="Arial" panose="020B0604020202020204" pitchFamily="34" charset="0"/>
                <a:cs typeface="Arial" panose="020B0604020202020204" pitchFamily="34" charset="0"/>
              </a:rPr>
              <a:t> Profile Update</a:t>
            </a:r>
          </a:p>
          <a:p>
            <a:r>
              <a:rPr lang="en-IN" sz="1900" dirty="0">
                <a:latin typeface="Arial" panose="020B0604020202020204" pitchFamily="34" charset="0"/>
                <a:cs typeface="Arial" panose="020B0604020202020204" pitchFamily="34" charset="0"/>
              </a:rPr>
              <a:t> List of Customers</a:t>
            </a:r>
          </a:p>
          <a:p>
            <a:r>
              <a:rPr lang="en-IN" sz="1900" dirty="0">
                <a:latin typeface="Arial" panose="020B0604020202020204" pitchFamily="34" charset="0"/>
                <a:cs typeface="Arial" panose="020B0604020202020204" pitchFamily="34" charset="0"/>
              </a:rPr>
              <a:t> List of Venders</a:t>
            </a:r>
          </a:p>
          <a:p>
            <a:r>
              <a:rPr lang="en-IN" sz="1900" dirty="0">
                <a:latin typeface="Arial" panose="020B0604020202020204" pitchFamily="34" charset="0"/>
                <a:cs typeface="Arial" panose="020B0604020202020204" pitchFamily="34" charset="0"/>
              </a:rPr>
              <a:t> Active/Block Customer</a:t>
            </a:r>
          </a:p>
          <a:p>
            <a:r>
              <a:rPr lang="en-IN" sz="1900" dirty="0">
                <a:latin typeface="Arial" panose="020B0604020202020204" pitchFamily="34" charset="0"/>
                <a:cs typeface="Arial" panose="020B0604020202020204" pitchFamily="34" charset="0"/>
              </a:rPr>
              <a:t> Active/Block Vender</a:t>
            </a:r>
          </a:p>
          <a:p>
            <a:r>
              <a:rPr lang="en-IN" sz="1900" dirty="0">
                <a:latin typeface="Arial" panose="020B0604020202020204" pitchFamily="34" charset="0"/>
                <a:cs typeface="Arial" panose="020B0604020202020204" pitchFamily="34" charset="0"/>
              </a:rPr>
              <a:t> View Booking History </a:t>
            </a:r>
            <a:r>
              <a:rPr lang="en-IN" sz="1900" dirty="0" err="1">
                <a:latin typeface="Arial" panose="020B0604020202020204" pitchFamily="34" charset="0"/>
                <a:cs typeface="Arial" panose="020B0604020202020204" pitchFamily="34" charset="0"/>
              </a:rPr>
              <a:t>Weekly,Monthly,Yearly,by</a:t>
            </a:r>
            <a:r>
              <a:rPr lang="en-IN" sz="1900" dirty="0">
                <a:latin typeface="Arial" panose="020B0604020202020204" pitchFamily="34" charset="0"/>
                <a:cs typeface="Arial" panose="020B0604020202020204" pitchFamily="34" charset="0"/>
              </a:rPr>
              <a:t> vender</a:t>
            </a:r>
          </a:p>
          <a:p>
            <a:r>
              <a:rPr lang="en-IN" sz="1900" dirty="0">
                <a:latin typeface="Arial" panose="020B0604020202020204" pitchFamily="34" charset="0"/>
                <a:cs typeface="Arial" panose="020B0604020202020204" pitchFamily="34" charset="0"/>
              </a:rPr>
              <a:t> Payment History</a:t>
            </a:r>
          </a:p>
          <a:p>
            <a:r>
              <a:rPr lang="en-IN" sz="1900" dirty="0">
                <a:latin typeface="Arial" panose="020B0604020202020204" pitchFamily="34" charset="0"/>
                <a:cs typeface="Arial" panose="020B0604020202020204" pitchFamily="34" charset="0"/>
              </a:rPr>
              <a:t> Accept Withdraw Request from Vender</a:t>
            </a:r>
          </a:p>
          <a:p>
            <a:r>
              <a:rPr lang="en-IN" sz="1900" dirty="0">
                <a:latin typeface="Arial" panose="020B0604020202020204" pitchFamily="34" charset="0"/>
                <a:cs typeface="Arial" panose="020B0604020202020204" pitchFamily="34" charset="0"/>
              </a:rPr>
              <a:t> View complaints</a:t>
            </a:r>
          </a:p>
          <a:p>
            <a:r>
              <a:rPr lang="en-IN" sz="1900" dirty="0">
                <a:latin typeface="Arial" panose="020B0604020202020204" pitchFamily="34" charset="0"/>
                <a:cs typeface="Arial" panose="020B0604020202020204" pitchFamily="34" charset="0"/>
              </a:rPr>
              <a:t> View reviews </a:t>
            </a:r>
          </a:p>
          <a:p>
            <a:endParaRPr lang="en-IN" dirty="0"/>
          </a:p>
        </p:txBody>
      </p:sp>
    </p:spTree>
    <p:extLst>
      <p:ext uri="{BB962C8B-B14F-4D97-AF65-F5344CB8AC3E}">
        <p14:creationId xmlns:p14="http://schemas.microsoft.com/office/powerpoint/2010/main" val="17963889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3400" y="2489198"/>
            <a:ext cx="4114800" cy="3911601"/>
          </a:xfrm>
        </p:spPr>
        <p:txBody>
          <a:bodyPr>
            <a:normAutofit fontScale="47500" lnSpcReduction="20000"/>
          </a:bodyPr>
          <a:lstStyle/>
          <a:p>
            <a:pPr>
              <a:buNone/>
            </a:pPr>
            <a:r>
              <a:rPr lang="en-IN" sz="3400" b="1" dirty="0" smtClean="0">
                <a:latin typeface="Arial" panose="020B0604020202020204" pitchFamily="34" charset="0"/>
                <a:cs typeface="Arial" panose="020B0604020202020204" pitchFamily="34" charset="0"/>
              </a:rPr>
              <a:t>Vendor</a:t>
            </a:r>
            <a:endParaRPr lang="en-IN" sz="3400" b="1" dirty="0">
              <a:latin typeface="Arial" panose="020B0604020202020204" pitchFamily="34" charset="0"/>
              <a:cs typeface="Arial" panose="020B0604020202020204" pitchFamily="34" charset="0"/>
            </a:endParaRPr>
          </a:p>
          <a:p>
            <a:r>
              <a:rPr lang="en-IN" sz="3400" dirty="0">
                <a:latin typeface="Arial" panose="020B0604020202020204" pitchFamily="34" charset="0"/>
                <a:cs typeface="Arial" panose="020B0604020202020204" pitchFamily="34" charset="0"/>
              </a:rPr>
              <a:t>Add Car</a:t>
            </a:r>
          </a:p>
          <a:p>
            <a:r>
              <a:rPr lang="en-IN" sz="3400" dirty="0">
                <a:latin typeface="Arial" panose="020B0604020202020204" pitchFamily="34" charset="0"/>
                <a:cs typeface="Arial" panose="020B0604020202020204" pitchFamily="34" charset="0"/>
              </a:rPr>
              <a:t>Edit/Delete Car</a:t>
            </a:r>
          </a:p>
          <a:p>
            <a:r>
              <a:rPr lang="en-IN" sz="3400" dirty="0">
                <a:latin typeface="Arial" panose="020B0604020202020204" pitchFamily="34" charset="0"/>
                <a:cs typeface="Arial" panose="020B0604020202020204" pitchFamily="34" charset="0"/>
              </a:rPr>
              <a:t>History of Booking</a:t>
            </a:r>
          </a:p>
          <a:p>
            <a:r>
              <a:rPr lang="en-IN" sz="3400" dirty="0">
                <a:latin typeface="Arial" panose="020B0604020202020204" pitchFamily="34" charset="0"/>
                <a:cs typeface="Arial" panose="020B0604020202020204" pitchFamily="34" charset="0"/>
              </a:rPr>
              <a:t>History of payments</a:t>
            </a:r>
          </a:p>
          <a:p>
            <a:r>
              <a:rPr lang="en-IN" sz="3400" dirty="0">
                <a:latin typeface="Arial" panose="020B0604020202020204" pitchFamily="34" charset="0"/>
                <a:cs typeface="Arial" panose="020B0604020202020204" pitchFamily="34" charset="0"/>
              </a:rPr>
              <a:t>Notification for new </a:t>
            </a:r>
            <a:r>
              <a:rPr lang="en-IN" sz="3400" dirty="0" smtClean="0">
                <a:latin typeface="Arial" panose="020B0604020202020204" pitchFamily="34" charset="0"/>
                <a:cs typeface="Arial" panose="020B0604020202020204" pitchFamily="34" charset="0"/>
              </a:rPr>
              <a:t>Booking (</a:t>
            </a:r>
            <a:r>
              <a:rPr lang="en-IN" sz="3400" dirty="0">
                <a:latin typeface="Arial" panose="020B0604020202020204" pitchFamily="34" charset="0"/>
                <a:cs typeface="Arial" panose="020B0604020202020204" pitchFamily="34" charset="0"/>
              </a:rPr>
              <a:t>by Email and SMS)</a:t>
            </a:r>
          </a:p>
          <a:p>
            <a:r>
              <a:rPr lang="en-IN" sz="3400" dirty="0">
                <a:latin typeface="Arial" panose="020B0604020202020204" pitchFamily="34" charset="0"/>
                <a:cs typeface="Arial" panose="020B0604020202020204" pitchFamily="34" charset="0"/>
              </a:rPr>
              <a:t>Withdraw </a:t>
            </a:r>
            <a:r>
              <a:rPr lang="en-IN" sz="3400" dirty="0" smtClean="0">
                <a:latin typeface="Arial" panose="020B0604020202020204" pitchFamily="34" charset="0"/>
                <a:cs typeface="Arial" panose="020B0604020202020204" pitchFamily="34" charset="0"/>
              </a:rPr>
              <a:t>Money (</a:t>
            </a:r>
            <a:r>
              <a:rPr lang="en-IN" sz="3400" dirty="0">
                <a:latin typeface="Arial" panose="020B0604020202020204" pitchFamily="34" charset="0"/>
                <a:cs typeface="Arial" panose="020B0604020202020204" pitchFamily="34" charset="0"/>
              </a:rPr>
              <a:t>Manage By Bank Details Manually)</a:t>
            </a:r>
          </a:p>
          <a:p>
            <a:r>
              <a:rPr lang="en-IN" sz="3400" dirty="0">
                <a:latin typeface="Arial" panose="020B0604020202020204" pitchFamily="34" charset="0"/>
                <a:cs typeface="Arial" panose="020B0604020202020204" pitchFamily="34" charset="0"/>
              </a:rPr>
              <a:t>Update Profile</a:t>
            </a:r>
          </a:p>
          <a:p>
            <a:r>
              <a:rPr lang="en-IN" sz="3400" dirty="0">
                <a:latin typeface="Arial" panose="020B0604020202020204" pitchFamily="34" charset="0"/>
                <a:cs typeface="Arial" panose="020B0604020202020204" pitchFamily="34" charset="0"/>
              </a:rPr>
              <a:t>View Reviews </a:t>
            </a:r>
          </a:p>
          <a:p>
            <a:pPr>
              <a:buNone/>
            </a:pPr>
            <a:r>
              <a:rPr lang="en-IN" dirty="0" smtClean="0">
                <a:latin typeface="Arial" panose="020B0604020202020204" pitchFamily="34" charset="0"/>
                <a:cs typeface="Arial" panose="020B0604020202020204" pitchFamily="34" charset="0"/>
              </a:rPr>
              <a:t/>
            </a:r>
            <a:br>
              <a:rPr lang="en-IN" dirty="0" smtClean="0">
                <a:latin typeface="Arial" panose="020B0604020202020204" pitchFamily="34" charset="0"/>
                <a:cs typeface="Arial" panose="020B0604020202020204" pitchFamily="34" charset="0"/>
              </a:rPr>
            </a:br>
            <a:endParaRPr lang="en-IN" dirty="0">
              <a:latin typeface="Arial" panose="020B0604020202020204" pitchFamily="34" charset="0"/>
              <a:cs typeface="Arial" panose="020B0604020202020204" pitchFamily="34" charset="0"/>
            </a:endParaRPr>
          </a:p>
        </p:txBody>
      </p:sp>
      <p:sp>
        <p:nvSpPr>
          <p:cNvPr id="5" name="Content Placeholder 4"/>
          <p:cNvSpPr>
            <a:spLocks noGrp="1"/>
          </p:cNvSpPr>
          <p:nvPr>
            <p:ph sz="half" idx="2"/>
          </p:nvPr>
        </p:nvSpPr>
        <p:spPr>
          <a:xfrm>
            <a:off x="4953000" y="2489199"/>
            <a:ext cx="4046220" cy="3911600"/>
          </a:xfrm>
        </p:spPr>
        <p:txBody>
          <a:bodyPr>
            <a:normAutofit fontScale="47500" lnSpcReduction="20000"/>
          </a:bodyPr>
          <a:lstStyle/>
          <a:p>
            <a:pPr marL="0" indent="0">
              <a:buNone/>
            </a:pPr>
            <a:r>
              <a:rPr lang="en-IN" sz="3400" b="1" dirty="0">
                <a:latin typeface="Arial" panose="020B0604020202020204" pitchFamily="34" charset="0"/>
                <a:cs typeface="Arial" panose="020B0604020202020204" pitchFamily="34" charset="0"/>
              </a:rPr>
              <a:t>Customer:                                  </a:t>
            </a:r>
          </a:p>
          <a:p>
            <a:r>
              <a:rPr lang="en-IN" sz="3400" dirty="0">
                <a:latin typeface="Arial" panose="020B0604020202020204" pitchFamily="34" charset="0"/>
                <a:cs typeface="Arial" panose="020B0604020202020204" pitchFamily="34" charset="0"/>
              </a:rPr>
              <a:t> Login</a:t>
            </a:r>
          </a:p>
          <a:p>
            <a:r>
              <a:rPr lang="en-IN" sz="3400" dirty="0">
                <a:latin typeface="Arial" panose="020B0604020202020204" pitchFamily="34" charset="0"/>
                <a:cs typeface="Arial" panose="020B0604020202020204" pitchFamily="34" charset="0"/>
              </a:rPr>
              <a:t> Registration</a:t>
            </a:r>
          </a:p>
          <a:p>
            <a:r>
              <a:rPr lang="en-IN" sz="3400" dirty="0">
                <a:latin typeface="Arial" panose="020B0604020202020204" pitchFamily="34" charset="0"/>
                <a:cs typeface="Arial" panose="020B0604020202020204" pitchFamily="34" charset="0"/>
              </a:rPr>
              <a:t> Profile Update</a:t>
            </a:r>
          </a:p>
          <a:p>
            <a:r>
              <a:rPr lang="en-IN" sz="3400" dirty="0">
                <a:latin typeface="Arial" panose="020B0604020202020204" pitchFamily="34" charset="0"/>
                <a:cs typeface="Arial" panose="020B0604020202020204" pitchFamily="34" charset="0"/>
              </a:rPr>
              <a:t>List of Cars Category Management</a:t>
            </a:r>
          </a:p>
          <a:p>
            <a:r>
              <a:rPr lang="en-IN" sz="3400" dirty="0">
                <a:latin typeface="Arial" panose="020B0604020202020204" pitchFamily="34" charset="0"/>
                <a:cs typeface="Arial" panose="020B0604020202020204" pitchFamily="34" charset="0"/>
              </a:rPr>
              <a:t> List of Cars Available</a:t>
            </a:r>
          </a:p>
          <a:p>
            <a:r>
              <a:rPr lang="en-IN" sz="3400" dirty="0">
                <a:latin typeface="Arial" panose="020B0604020202020204" pitchFamily="34" charset="0"/>
                <a:cs typeface="Arial" panose="020B0604020202020204" pitchFamily="34" charset="0"/>
              </a:rPr>
              <a:t> Book any Car</a:t>
            </a:r>
          </a:p>
          <a:p>
            <a:r>
              <a:rPr lang="en-IN" sz="3400" dirty="0">
                <a:latin typeface="Arial" panose="020B0604020202020204" pitchFamily="34" charset="0"/>
                <a:cs typeface="Arial" panose="020B0604020202020204" pitchFamily="34" charset="0"/>
              </a:rPr>
              <a:t> Payments</a:t>
            </a:r>
          </a:p>
          <a:p>
            <a:r>
              <a:rPr lang="en-IN" sz="3400" dirty="0">
                <a:latin typeface="Arial" panose="020B0604020202020204" pitchFamily="34" charset="0"/>
                <a:cs typeface="Arial" panose="020B0604020202020204" pitchFamily="34" charset="0"/>
              </a:rPr>
              <a:t> History of Booked Cars</a:t>
            </a:r>
          </a:p>
          <a:p>
            <a:r>
              <a:rPr lang="en-IN" sz="3400" dirty="0">
                <a:latin typeface="Arial" panose="020B0604020202020204" pitchFamily="34" charset="0"/>
                <a:cs typeface="Arial" panose="020B0604020202020204" pitchFamily="34" charset="0"/>
              </a:rPr>
              <a:t> Reviews for car vender</a:t>
            </a:r>
          </a:p>
          <a:p>
            <a:r>
              <a:rPr lang="en-IN" sz="3400" dirty="0">
                <a:latin typeface="Arial" panose="020B0604020202020204" pitchFamily="34" charset="0"/>
                <a:cs typeface="Arial" panose="020B0604020202020204" pitchFamily="34" charset="0"/>
              </a:rPr>
              <a:t>   Payment History</a:t>
            </a:r>
          </a:p>
          <a:p>
            <a:r>
              <a:rPr lang="en-IN" sz="3400" dirty="0">
                <a:latin typeface="Arial" panose="020B0604020202020204" pitchFamily="34" charset="0"/>
                <a:cs typeface="Arial" panose="020B0604020202020204" pitchFamily="34" charset="0"/>
              </a:rPr>
              <a:t> Post Complaint</a:t>
            </a:r>
          </a:p>
          <a:p>
            <a:endParaRPr lang="en-IN" dirty="0"/>
          </a:p>
          <a:p>
            <a:endParaRPr lang="en-IN" dirty="0"/>
          </a:p>
          <a:p>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tint val="100000"/>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644</TotalTime>
  <Words>628</Words>
  <Application>Microsoft Office PowerPoint</Application>
  <PresentationFormat>On-screen Show (4:3)</PresentationFormat>
  <Paragraphs>96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Black</vt:lpstr>
      <vt:lpstr>Century Gothic</vt:lpstr>
      <vt:lpstr>Wingdings</vt:lpstr>
      <vt:lpstr>Wingdings 3</vt:lpstr>
      <vt:lpstr>Ion Boardroom</vt:lpstr>
      <vt:lpstr>           Online Rental System </vt:lpstr>
      <vt:lpstr>                  Online Car Rental Application      </vt:lpstr>
      <vt:lpstr>                   About Project </vt:lpstr>
      <vt:lpstr>                     Problems</vt:lpstr>
      <vt:lpstr>                   Solution      </vt:lpstr>
      <vt:lpstr>             Requirement Analysis</vt:lpstr>
      <vt:lpstr>               Tools &amp; Technology</vt:lpstr>
      <vt:lpstr>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Merit</vt:lpstr>
      <vt:lpstr>                      Demerit</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EICHER SALES ONE</dc:title>
  <dc:creator>somya</dc:creator>
  <cp:lastModifiedBy>Ravi Varma</cp:lastModifiedBy>
  <cp:revision>60</cp:revision>
  <dcterms:created xsi:type="dcterms:W3CDTF">2006-08-16T00:00:00Z</dcterms:created>
  <dcterms:modified xsi:type="dcterms:W3CDTF">2020-06-01T18:09:02Z</dcterms:modified>
</cp:coreProperties>
</file>